
<file path=[Content_Types].xml><?xml version="1.0" encoding="utf-8"?>
<Types xmlns="http://schemas.openxmlformats.org/package/2006/content-types"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277" r:id="rId3"/>
    <p:sldId id="278" r:id="rId4"/>
    <p:sldId id="279" r:id="rId5"/>
    <p:sldId id="280" r:id="rId6"/>
    <p:sldId id="281" r:id="rId7"/>
    <p:sldId id="318" r:id="rId8"/>
    <p:sldId id="282" r:id="rId9"/>
    <p:sldId id="283" r:id="rId10"/>
    <p:sldId id="317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02" r:id="rId30"/>
    <p:sldId id="303" r:id="rId31"/>
    <p:sldId id="304" r:id="rId32"/>
    <p:sldId id="305" r:id="rId33"/>
    <p:sldId id="306" r:id="rId34"/>
    <p:sldId id="307" r:id="rId35"/>
    <p:sldId id="308" r:id="rId36"/>
    <p:sldId id="309" r:id="rId37"/>
    <p:sldId id="310" r:id="rId38"/>
    <p:sldId id="311" r:id="rId39"/>
    <p:sldId id="312" r:id="rId40"/>
    <p:sldId id="313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24"/>
    <p:restoredTop sz="86312"/>
  </p:normalViewPr>
  <p:slideViewPr>
    <p:cSldViewPr snapToGrid="0">
      <p:cViewPr varScale="1">
        <p:scale>
          <a:sx n="91" d="100"/>
          <a:sy n="91" d="100"/>
        </p:scale>
        <p:origin x="88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15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16.svg"/><Relationship Id="rId9" Type="http://schemas.openxmlformats.org/officeDocument/2006/relationships/image" Target="../media/image3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15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16.svg"/><Relationship Id="rId9" Type="http://schemas.openxmlformats.org/officeDocument/2006/relationships/image" Target="../media/image3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73821A-1EBC-40D9-B2E7-20E8C988E477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51D6EBE5-CA98-409B-BBBC-07B648F2B3BC}">
      <dgm:prSet/>
      <dgm:spPr/>
      <dgm:t>
        <a:bodyPr/>
        <a:lstStyle/>
        <a:p>
          <a:pPr>
            <a:defRPr b="1"/>
          </a:pPr>
          <a:r>
            <a:rPr lang="en-US"/>
            <a:t>High Performance Clusters (HPC)</a:t>
          </a:r>
        </a:p>
      </dgm:t>
    </dgm:pt>
    <dgm:pt modelId="{3C00D865-4BCC-42B7-AB00-F5DF88E75575}" type="parTrans" cxnId="{4C606734-E757-4C64-B06A-928ACE25863A}">
      <dgm:prSet/>
      <dgm:spPr/>
      <dgm:t>
        <a:bodyPr/>
        <a:lstStyle/>
        <a:p>
          <a:endParaRPr lang="en-US"/>
        </a:p>
      </dgm:t>
    </dgm:pt>
    <dgm:pt modelId="{5593A1C2-7E82-402E-97F0-24C68A2ACAD1}" type="sibTrans" cxnId="{4C606734-E757-4C64-B06A-928ACE25863A}">
      <dgm:prSet/>
      <dgm:spPr/>
      <dgm:t>
        <a:bodyPr/>
        <a:lstStyle/>
        <a:p>
          <a:endParaRPr lang="en-US"/>
        </a:p>
      </dgm:t>
    </dgm:pt>
    <dgm:pt modelId="{187738BB-9508-4FCA-B869-F617503A1285}">
      <dgm:prSet/>
      <dgm:spPr/>
      <dgm:t>
        <a:bodyPr/>
        <a:lstStyle/>
        <a:p>
          <a:r>
            <a:rPr lang="en-US"/>
            <a:t>run large parallel programs</a:t>
          </a:r>
        </a:p>
      </dgm:t>
    </dgm:pt>
    <dgm:pt modelId="{8BACF422-D8AC-4196-BC80-3795479B00D6}" type="parTrans" cxnId="{3DFFCE4F-0278-42F6-9053-74A76F0F2A2F}">
      <dgm:prSet/>
      <dgm:spPr/>
      <dgm:t>
        <a:bodyPr/>
        <a:lstStyle/>
        <a:p>
          <a:endParaRPr lang="en-US"/>
        </a:p>
      </dgm:t>
    </dgm:pt>
    <dgm:pt modelId="{75B5F8EA-4412-46EB-A1E5-8578AB6F25B9}" type="sibTrans" cxnId="{3DFFCE4F-0278-42F6-9053-74A76F0F2A2F}">
      <dgm:prSet/>
      <dgm:spPr/>
      <dgm:t>
        <a:bodyPr/>
        <a:lstStyle/>
        <a:p>
          <a:endParaRPr lang="en-US"/>
        </a:p>
      </dgm:t>
    </dgm:pt>
    <dgm:pt modelId="{18C96763-0486-47F5-8124-8EEAC078CE82}">
      <dgm:prSet/>
      <dgm:spPr/>
      <dgm:t>
        <a:bodyPr/>
        <a:lstStyle/>
        <a:p>
          <a:r>
            <a:rPr lang="en-US"/>
            <a:t>Scientific, military, engineering apps; e.g., weather modeling</a:t>
          </a:r>
        </a:p>
      </dgm:t>
    </dgm:pt>
    <dgm:pt modelId="{98F97B9C-0FD9-419C-909A-0D6F3BE654A1}" type="parTrans" cxnId="{02388125-0A7C-433D-9FE2-E1BE1BE7A335}">
      <dgm:prSet/>
      <dgm:spPr/>
      <dgm:t>
        <a:bodyPr/>
        <a:lstStyle/>
        <a:p>
          <a:endParaRPr lang="en-US"/>
        </a:p>
      </dgm:t>
    </dgm:pt>
    <dgm:pt modelId="{4EE41476-F880-4650-81DE-8DD77914113C}" type="sibTrans" cxnId="{02388125-0A7C-433D-9FE2-E1BE1BE7A335}">
      <dgm:prSet/>
      <dgm:spPr/>
      <dgm:t>
        <a:bodyPr/>
        <a:lstStyle/>
        <a:p>
          <a:endParaRPr lang="en-US"/>
        </a:p>
      </dgm:t>
    </dgm:pt>
    <dgm:pt modelId="{00E83C4F-175A-4AEA-A4AE-F4F5D7428D25}">
      <dgm:prSet/>
      <dgm:spPr/>
      <dgm:t>
        <a:bodyPr/>
        <a:lstStyle/>
        <a:p>
          <a:pPr>
            <a:defRPr b="1"/>
          </a:pPr>
          <a:r>
            <a:rPr lang="en-US"/>
            <a:t>Load Balancing Clusters</a:t>
          </a:r>
        </a:p>
      </dgm:t>
    </dgm:pt>
    <dgm:pt modelId="{73368FA0-8F69-41CD-AAC9-19ECF2C75B31}" type="parTrans" cxnId="{CCDA5DCD-9064-48EE-B7BC-50E09E8BF8CE}">
      <dgm:prSet/>
      <dgm:spPr/>
      <dgm:t>
        <a:bodyPr/>
        <a:lstStyle/>
        <a:p>
          <a:endParaRPr lang="en-US"/>
        </a:p>
      </dgm:t>
    </dgm:pt>
    <dgm:pt modelId="{7E3FC729-2E28-4289-9014-4736F50AA5C3}" type="sibTrans" cxnId="{CCDA5DCD-9064-48EE-B7BC-50E09E8BF8CE}">
      <dgm:prSet/>
      <dgm:spPr/>
      <dgm:t>
        <a:bodyPr/>
        <a:lstStyle/>
        <a:p>
          <a:endParaRPr lang="en-US"/>
        </a:p>
      </dgm:t>
    </dgm:pt>
    <dgm:pt modelId="{AFB7B7A2-0E0A-4264-8267-3659A1655A0E}">
      <dgm:prSet/>
      <dgm:spPr/>
      <dgm:t>
        <a:bodyPr/>
        <a:lstStyle/>
        <a:p>
          <a:r>
            <a:rPr lang="en-US"/>
            <a:t>Front end processor distributes incoming requests</a:t>
          </a:r>
        </a:p>
      </dgm:t>
    </dgm:pt>
    <dgm:pt modelId="{C303384C-A1BB-4352-93F1-C4BD4B06BBD8}" type="parTrans" cxnId="{E11B4F8E-6AA2-42F8-A70E-FE47CE83823E}">
      <dgm:prSet/>
      <dgm:spPr/>
      <dgm:t>
        <a:bodyPr/>
        <a:lstStyle/>
        <a:p>
          <a:endParaRPr lang="en-US"/>
        </a:p>
      </dgm:t>
    </dgm:pt>
    <dgm:pt modelId="{51DB13A8-B094-4A57-81E7-F946922D45CD}" type="sibTrans" cxnId="{E11B4F8E-6AA2-42F8-A70E-FE47CE83823E}">
      <dgm:prSet/>
      <dgm:spPr/>
      <dgm:t>
        <a:bodyPr/>
        <a:lstStyle/>
        <a:p>
          <a:endParaRPr lang="en-US"/>
        </a:p>
      </dgm:t>
    </dgm:pt>
    <dgm:pt modelId="{E8A6CA5B-98F5-4A69-A331-D255165EEF23}">
      <dgm:prSet/>
      <dgm:spPr/>
      <dgm:t>
        <a:bodyPr/>
        <a:lstStyle/>
        <a:p>
          <a:r>
            <a:rPr lang="en-US"/>
            <a:t>server farms (e.g., at banks or popular web site)</a:t>
          </a:r>
        </a:p>
      </dgm:t>
    </dgm:pt>
    <dgm:pt modelId="{2BBC40C6-0E53-43D4-97D9-36C2F27E7AC0}" type="parTrans" cxnId="{B172D4E2-D9BE-4F06-AAA7-A2350919B815}">
      <dgm:prSet/>
      <dgm:spPr/>
      <dgm:t>
        <a:bodyPr/>
        <a:lstStyle/>
        <a:p>
          <a:endParaRPr lang="en-US"/>
        </a:p>
      </dgm:t>
    </dgm:pt>
    <dgm:pt modelId="{7CFAE1E4-65EB-44C4-9D83-BDBAB726CB2B}" type="sibTrans" cxnId="{B172D4E2-D9BE-4F06-AAA7-A2350919B815}">
      <dgm:prSet/>
      <dgm:spPr/>
      <dgm:t>
        <a:bodyPr/>
        <a:lstStyle/>
        <a:p>
          <a:endParaRPr lang="en-US"/>
        </a:p>
      </dgm:t>
    </dgm:pt>
    <dgm:pt modelId="{17E700A3-1F7F-4965-AF81-59CFB95EB4DC}">
      <dgm:prSet/>
      <dgm:spPr/>
      <dgm:t>
        <a:bodyPr/>
        <a:lstStyle/>
        <a:p>
          <a:pPr>
            <a:defRPr b="1"/>
          </a:pPr>
          <a:r>
            <a:rPr lang="en-US"/>
            <a:t>High Availability Clusters (HA)</a:t>
          </a:r>
        </a:p>
      </dgm:t>
    </dgm:pt>
    <dgm:pt modelId="{5917EB7C-3572-4DBA-9901-9839BE3347AD}" type="parTrans" cxnId="{48CB2998-723D-4A7C-8F77-AB9BB7DAE9D3}">
      <dgm:prSet/>
      <dgm:spPr/>
      <dgm:t>
        <a:bodyPr/>
        <a:lstStyle/>
        <a:p>
          <a:endParaRPr lang="en-US"/>
        </a:p>
      </dgm:t>
    </dgm:pt>
    <dgm:pt modelId="{D8133ED6-6B9C-455E-8CFF-BBEB656AD77D}" type="sibTrans" cxnId="{48CB2998-723D-4A7C-8F77-AB9BB7DAE9D3}">
      <dgm:prSet/>
      <dgm:spPr/>
      <dgm:t>
        <a:bodyPr/>
        <a:lstStyle/>
        <a:p>
          <a:endParaRPr lang="en-US"/>
        </a:p>
      </dgm:t>
    </dgm:pt>
    <dgm:pt modelId="{22022309-EDC5-4287-90A7-B3F25F1487B5}">
      <dgm:prSet/>
      <dgm:spPr/>
      <dgm:t>
        <a:bodyPr/>
        <a:lstStyle/>
        <a:p>
          <a:r>
            <a:rPr lang="en-US"/>
            <a:t>Provide redundancy – back up systems</a:t>
          </a:r>
        </a:p>
      </dgm:t>
    </dgm:pt>
    <dgm:pt modelId="{C00F98DF-E66D-40A8-8F15-92BF78FFC257}" type="parTrans" cxnId="{6700296B-CD5C-4BFD-B915-016E314ECAFC}">
      <dgm:prSet/>
      <dgm:spPr/>
      <dgm:t>
        <a:bodyPr/>
        <a:lstStyle/>
        <a:p>
          <a:endParaRPr lang="en-US"/>
        </a:p>
      </dgm:t>
    </dgm:pt>
    <dgm:pt modelId="{B5D7E2FC-39EC-4305-AFA4-2D550CEC094B}" type="sibTrans" cxnId="{6700296B-CD5C-4BFD-B915-016E314ECAFC}">
      <dgm:prSet/>
      <dgm:spPr/>
      <dgm:t>
        <a:bodyPr/>
        <a:lstStyle/>
        <a:p>
          <a:endParaRPr lang="en-US"/>
        </a:p>
      </dgm:t>
    </dgm:pt>
    <dgm:pt modelId="{1BFF0ADB-FF87-426D-909F-1118C631D675}">
      <dgm:prSet/>
      <dgm:spPr/>
      <dgm:t>
        <a:bodyPr/>
        <a:lstStyle/>
        <a:p>
          <a:r>
            <a:rPr lang="en-US"/>
            <a:t>May be more fault tolerant than large mainframes</a:t>
          </a:r>
        </a:p>
      </dgm:t>
    </dgm:pt>
    <dgm:pt modelId="{CB85A6A7-5CC3-4ABC-BD71-79B38E417B19}" type="parTrans" cxnId="{8B9D9534-51D1-4AE7-8555-71911FCB530B}">
      <dgm:prSet/>
      <dgm:spPr/>
      <dgm:t>
        <a:bodyPr/>
        <a:lstStyle/>
        <a:p>
          <a:endParaRPr lang="en-US"/>
        </a:p>
      </dgm:t>
    </dgm:pt>
    <dgm:pt modelId="{50FBED59-97DA-4424-8FFF-51A37E9D26F0}" type="sibTrans" cxnId="{8B9D9534-51D1-4AE7-8555-71911FCB530B}">
      <dgm:prSet/>
      <dgm:spPr/>
      <dgm:t>
        <a:bodyPr/>
        <a:lstStyle/>
        <a:p>
          <a:endParaRPr lang="en-US"/>
        </a:p>
      </dgm:t>
    </dgm:pt>
    <dgm:pt modelId="{E09669A1-6BBD-4775-962C-D377A9997181}" type="pres">
      <dgm:prSet presAssocID="{4F73821A-1EBC-40D9-B2E7-20E8C988E477}" presName="root" presStyleCnt="0">
        <dgm:presLayoutVars>
          <dgm:dir/>
          <dgm:resizeHandles val="exact"/>
        </dgm:presLayoutVars>
      </dgm:prSet>
      <dgm:spPr/>
    </dgm:pt>
    <dgm:pt modelId="{A82FC46F-98AA-4C95-A884-DC81407EAB98}" type="pres">
      <dgm:prSet presAssocID="{51D6EBE5-CA98-409B-BBBC-07B648F2B3BC}" presName="compNode" presStyleCnt="0"/>
      <dgm:spPr/>
    </dgm:pt>
    <dgm:pt modelId="{1C90E683-3625-4E47-B5F8-DB831C8349B2}" type="pres">
      <dgm:prSet presAssocID="{51D6EBE5-CA98-409B-BBBC-07B648F2B3B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D7ECA07B-EC48-4F59-82A9-A36CA0CD0BA2}" type="pres">
      <dgm:prSet presAssocID="{51D6EBE5-CA98-409B-BBBC-07B648F2B3BC}" presName="iconSpace" presStyleCnt="0"/>
      <dgm:spPr/>
    </dgm:pt>
    <dgm:pt modelId="{57FFFA82-7BBD-4221-A686-CB65C1113ECD}" type="pres">
      <dgm:prSet presAssocID="{51D6EBE5-CA98-409B-BBBC-07B648F2B3BC}" presName="parTx" presStyleLbl="revTx" presStyleIdx="0" presStyleCnt="6">
        <dgm:presLayoutVars>
          <dgm:chMax val="0"/>
          <dgm:chPref val="0"/>
        </dgm:presLayoutVars>
      </dgm:prSet>
      <dgm:spPr/>
    </dgm:pt>
    <dgm:pt modelId="{F940BD81-22D2-4E50-A69E-B7DDD973F947}" type="pres">
      <dgm:prSet presAssocID="{51D6EBE5-CA98-409B-BBBC-07B648F2B3BC}" presName="txSpace" presStyleCnt="0"/>
      <dgm:spPr/>
    </dgm:pt>
    <dgm:pt modelId="{AF424867-9B28-4E45-B1E6-E34130EA8EB8}" type="pres">
      <dgm:prSet presAssocID="{51D6EBE5-CA98-409B-BBBC-07B648F2B3BC}" presName="desTx" presStyleLbl="revTx" presStyleIdx="1" presStyleCnt="6">
        <dgm:presLayoutVars/>
      </dgm:prSet>
      <dgm:spPr/>
    </dgm:pt>
    <dgm:pt modelId="{8A221199-A6CD-453B-9575-E9F4E461C22A}" type="pres">
      <dgm:prSet presAssocID="{5593A1C2-7E82-402E-97F0-24C68A2ACAD1}" presName="sibTrans" presStyleCnt="0"/>
      <dgm:spPr/>
    </dgm:pt>
    <dgm:pt modelId="{C2A284DF-6238-4364-A531-F386D9619878}" type="pres">
      <dgm:prSet presAssocID="{00E83C4F-175A-4AEA-A4AE-F4F5D7428D25}" presName="compNode" presStyleCnt="0"/>
      <dgm:spPr/>
    </dgm:pt>
    <dgm:pt modelId="{AD403D71-47C4-4CDE-B591-C90F5B38890A}" type="pres">
      <dgm:prSet presAssocID="{00E83C4F-175A-4AEA-A4AE-F4F5D7428D2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rver"/>
        </a:ext>
      </dgm:extLst>
    </dgm:pt>
    <dgm:pt modelId="{AD3FFEF2-3AC4-48B2-B589-9ECE4DFBEBED}" type="pres">
      <dgm:prSet presAssocID="{00E83C4F-175A-4AEA-A4AE-F4F5D7428D25}" presName="iconSpace" presStyleCnt="0"/>
      <dgm:spPr/>
    </dgm:pt>
    <dgm:pt modelId="{34A9240D-6CE6-4E1B-AB61-57CF05E09C87}" type="pres">
      <dgm:prSet presAssocID="{00E83C4F-175A-4AEA-A4AE-F4F5D7428D25}" presName="parTx" presStyleLbl="revTx" presStyleIdx="2" presStyleCnt="6">
        <dgm:presLayoutVars>
          <dgm:chMax val="0"/>
          <dgm:chPref val="0"/>
        </dgm:presLayoutVars>
      </dgm:prSet>
      <dgm:spPr/>
    </dgm:pt>
    <dgm:pt modelId="{E452CFC8-5B7B-4CC9-A1F7-EE12BC69764F}" type="pres">
      <dgm:prSet presAssocID="{00E83C4F-175A-4AEA-A4AE-F4F5D7428D25}" presName="txSpace" presStyleCnt="0"/>
      <dgm:spPr/>
    </dgm:pt>
    <dgm:pt modelId="{FDF476C1-0E8F-4BD4-8B31-39E3975E113C}" type="pres">
      <dgm:prSet presAssocID="{00E83C4F-175A-4AEA-A4AE-F4F5D7428D25}" presName="desTx" presStyleLbl="revTx" presStyleIdx="3" presStyleCnt="6">
        <dgm:presLayoutVars/>
      </dgm:prSet>
      <dgm:spPr/>
    </dgm:pt>
    <dgm:pt modelId="{2F70D868-72AA-4E19-841C-ECD4A515B3FE}" type="pres">
      <dgm:prSet presAssocID="{7E3FC729-2E28-4289-9014-4736F50AA5C3}" presName="sibTrans" presStyleCnt="0"/>
      <dgm:spPr/>
    </dgm:pt>
    <dgm:pt modelId="{6A48BA1A-C2B6-4126-9229-E4D34580CA32}" type="pres">
      <dgm:prSet presAssocID="{17E700A3-1F7F-4965-AF81-59CFB95EB4DC}" presName="compNode" presStyleCnt="0"/>
      <dgm:spPr/>
    </dgm:pt>
    <dgm:pt modelId="{19CE6FCE-49A9-4D0E-8ACA-9012C0E57D45}" type="pres">
      <dgm:prSet presAssocID="{17E700A3-1F7F-4965-AF81-59CFB95EB4DC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8C03B06A-A57D-4F21-B29B-C9ABAC4AE249}" type="pres">
      <dgm:prSet presAssocID="{17E700A3-1F7F-4965-AF81-59CFB95EB4DC}" presName="iconSpace" presStyleCnt="0"/>
      <dgm:spPr/>
    </dgm:pt>
    <dgm:pt modelId="{DB3A1A18-A093-49FE-994D-EA4CDA0627B7}" type="pres">
      <dgm:prSet presAssocID="{17E700A3-1F7F-4965-AF81-59CFB95EB4DC}" presName="parTx" presStyleLbl="revTx" presStyleIdx="4" presStyleCnt="6">
        <dgm:presLayoutVars>
          <dgm:chMax val="0"/>
          <dgm:chPref val="0"/>
        </dgm:presLayoutVars>
      </dgm:prSet>
      <dgm:spPr/>
    </dgm:pt>
    <dgm:pt modelId="{B115F665-2682-4C11-A015-709A0F3704B3}" type="pres">
      <dgm:prSet presAssocID="{17E700A3-1F7F-4965-AF81-59CFB95EB4DC}" presName="txSpace" presStyleCnt="0"/>
      <dgm:spPr/>
    </dgm:pt>
    <dgm:pt modelId="{D26CB601-1E4E-42A3-BE9B-398C66F7C502}" type="pres">
      <dgm:prSet presAssocID="{17E700A3-1F7F-4965-AF81-59CFB95EB4DC}" presName="desTx" presStyleLbl="revTx" presStyleIdx="5" presStyleCnt="6">
        <dgm:presLayoutVars/>
      </dgm:prSet>
      <dgm:spPr/>
    </dgm:pt>
  </dgm:ptLst>
  <dgm:cxnLst>
    <dgm:cxn modelId="{02388125-0A7C-433D-9FE2-E1BE1BE7A335}" srcId="{51D6EBE5-CA98-409B-BBBC-07B648F2B3BC}" destId="{18C96763-0486-47F5-8124-8EEAC078CE82}" srcOrd="1" destOrd="0" parTransId="{98F97B9C-0FD9-419C-909A-0D6F3BE654A1}" sibTransId="{4EE41476-F880-4650-81DE-8DD77914113C}"/>
    <dgm:cxn modelId="{4C606734-E757-4C64-B06A-928ACE25863A}" srcId="{4F73821A-1EBC-40D9-B2E7-20E8C988E477}" destId="{51D6EBE5-CA98-409B-BBBC-07B648F2B3BC}" srcOrd="0" destOrd="0" parTransId="{3C00D865-4BCC-42B7-AB00-F5DF88E75575}" sibTransId="{5593A1C2-7E82-402E-97F0-24C68A2ACAD1}"/>
    <dgm:cxn modelId="{8B9D9534-51D1-4AE7-8555-71911FCB530B}" srcId="{17E700A3-1F7F-4965-AF81-59CFB95EB4DC}" destId="{1BFF0ADB-FF87-426D-909F-1118C631D675}" srcOrd="1" destOrd="0" parTransId="{CB85A6A7-5CC3-4ABC-BD71-79B38E417B19}" sibTransId="{50FBED59-97DA-4424-8FFF-51A37E9D26F0}"/>
    <dgm:cxn modelId="{8CFFB04F-BC88-47AB-9E4B-3DF755104E19}" type="presOf" srcId="{AFB7B7A2-0E0A-4264-8267-3659A1655A0E}" destId="{FDF476C1-0E8F-4BD4-8B31-39E3975E113C}" srcOrd="0" destOrd="0" presId="urn:microsoft.com/office/officeart/2018/2/layout/IconLabelDescriptionList"/>
    <dgm:cxn modelId="{3DFFCE4F-0278-42F6-9053-74A76F0F2A2F}" srcId="{51D6EBE5-CA98-409B-BBBC-07B648F2B3BC}" destId="{187738BB-9508-4FCA-B869-F617503A1285}" srcOrd="0" destOrd="0" parTransId="{8BACF422-D8AC-4196-BC80-3795479B00D6}" sibTransId="{75B5F8EA-4412-46EB-A1E5-8578AB6F25B9}"/>
    <dgm:cxn modelId="{6700296B-CD5C-4BFD-B915-016E314ECAFC}" srcId="{17E700A3-1F7F-4965-AF81-59CFB95EB4DC}" destId="{22022309-EDC5-4287-90A7-B3F25F1487B5}" srcOrd="0" destOrd="0" parTransId="{C00F98DF-E66D-40A8-8F15-92BF78FFC257}" sibTransId="{B5D7E2FC-39EC-4305-AFA4-2D550CEC094B}"/>
    <dgm:cxn modelId="{C1602B6F-F470-4DC0-9CD5-42AD699E2818}" type="presOf" srcId="{1BFF0ADB-FF87-426D-909F-1118C631D675}" destId="{D26CB601-1E4E-42A3-BE9B-398C66F7C502}" srcOrd="0" destOrd="1" presId="urn:microsoft.com/office/officeart/2018/2/layout/IconLabelDescriptionList"/>
    <dgm:cxn modelId="{87440A82-6530-4648-9C2E-F7A5F82E8386}" type="presOf" srcId="{187738BB-9508-4FCA-B869-F617503A1285}" destId="{AF424867-9B28-4E45-B1E6-E34130EA8EB8}" srcOrd="0" destOrd="0" presId="urn:microsoft.com/office/officeart/2018/2/layout/IconLabelDescriptionList"/>
    <dgm:cxn modelId="{E11B4F8E-6AA2-42F8-A70E-FE47CE83823E}" srcId="{00E83C4F-175A-4AEA-A4AE-F4F5D7428D25}" destId="{AFB7B7A2-0E0A-4264-8267-3659A1655A0E}" srcOrd="0" destOrd="0" parTransId="{C303384C-A1BB-4352-93F1-C4BD4B06BBD8}" sibTransId="{51DB13A8-B094-4A57-81E7-F946922D45CD}"/>
    <dgm:cxn modelId="{48CB2998-723D-4A7C-8F77-AB9BB7DAE9D3}" srcId="{4F73821A-1EBC-40D9-B2E7-20E8C988E477}" destId="{17E700A3-1F7F-4965-AF81-59CFB95EB4DC}" srcOrd="2" destOrd="0" parTransId="{5917EB7C-3572-4DBA-9901-9839BE3347AD}" sibTransId="{D8133ED6-6B9C-455E-8CFF-BBEB656AD77D}"/>
    <dgm:cxn modelId="{F3486CA5-B97A-48C6-A980-5C11B2B9C8AC}" type="presOf" srcId="{51D6EBE5-CA98-409B-BBBC-07B648F2B3BC}" destId="{57FFFA82-7BBD-4221-A686-CB65C1113ECD}" srcOrd="0" destOrd="0" presId="urn:microsoft.com/office/officeart/2018/2/layout/IconLabelDescriptionList"/>
    <dgm:cxn modelId="{F4C7A3A6-8976-4D34-9A6D-C9FCAD0E830D}" type="presOf" srcId="{18C96763-0486-47F5-8124-8EEAC078CE82}" destId="{AF424867-9B28-4E45-B1E6-E34130EA8EB8}" srcOrd="0" destOrd="1" presId="urn:microsoft.com/office/officeart/2018/2/layout/IconLabelDescriptionList"/>
    <dgm:cxn modelId="{1B241CA9-F1CA-4198-B06B-20922BCB0348}" type="presOf" srcId="{22022309-EDC5-4287-90A7-B3F25F1487B5}" destId="{D26CB601-1E4E-42A3-BE9B-398C66F7C502}" srcOrd="0" destOrd="0" presId="urn:microsoft.com/office/officeart/2018/2/layout/IconLabelDescriptionList"/>
    <dgm:cxn modelId="{29389EB6-2812-430A-8E40-14191D69DC29}" type="presOf" srcId="{E8A6CA5B-98F5-4A69-A331-D255165EEF23}" destId="{FDF476C1-0E8F-4BD4-8B31-39E3975E113C}" srcOrd="0" destOrd="1" presId="urn:microsoft.com/office/officeart/2018/2/layout/IconLabelDescriptionList"/>
    <dgm:cxn modelId="{CCDA5DCD-9064-48EE-B7BC-50E09E8BF8CE}" srcId="{4F73821A-1EBC-40D9-B2E7-20E8C988E477}" destId="{00E83C4F-175A-4AEA-A4AE-F4F5D7428D25}" srcOrd="1" destOrd="0" parTransId="{73368FA0-8F69-41CD-AAC9-19ECF2C75B31}" sibTransId="{7E3FC729-2E28-4289-9014-4736F50AA5C3}"/>
    <dgm:cxn modelId="{314326D2-EA5F-4698-96F3-2B31FFC7C7E3}" type="presOf" srcId="{17E700A3-1F7F-4965-AF81-59CFB95EB4DC}" destId="{DB3A1A18-A093-49FE-994D-EA4CDA0627B7}" srcOrd="0" destOrd="0" presId="urn:microsoft.com/office/officeart/2018/2/layout/IconLabelDescriptionList"/>
    <dgm:cxn modelId="{5612F1D9-70C8-4011-8406-692F5C4D18D7}" type="presOf" srcId="{4F73821A-1EBC-40D9-B2E7-20E8C988E477}" destId="{E09669A1-6BBD-4775-962C-D377A9997181}" srcOrd="0" destOrd="0" presId="urn:microsoft.com/office/officeart/2018/2/layout/IconLabelDescriptionList"/>
    <dgm:cxn modelId="{1B83E8DC-4614-4D33-9DBB-2547E54412EB}" type="presOf" srcId="{00E83C4F-175A-4AEA-A4AE-F4F5D7428D25}" destId="{34A9240D-6CE6-4E1B-AB61-57CF05E09C87}" srcOrd="0" destOrd="0" presId="urn:microsoft.com/office/officeart/2018/2/layout/IconLabelDescriptionList"/>
    <dgm:cxn modelId="{B172D4E2-D9BE-4F06-AAA7-A2350919B815}" srcId="{00E83C4F-175A-4AEA-A4AE-F4F5D7428D25}" destId="{E8A6CA5B-98F5-4A69-A331-D255165EEF23}" srcOrd="1" destOrd="0" parTransId="{2BBC40C6-0E53-43D4-97D9-36C2F27E7AC0}" sibTransId="{7CFAE1E4-65EB-44C4-9D83-BDBAB726CB2B}"/>
    <dgm:cxn modelId="{956FD248-3BCD-4B00-A50A-8D6DB9FBD7AA}" type="presParOf" srcId="{E09669A1-6BBD-4775-962C-D377A9997181}" destId="{A82FC46F-98AA-4C95-A884-DC81407EAB98}" srcOrd="0" destOrd="0" presId="urn:microsoft.com/office/officeart/2018/2/layout/IconLabelDescriptionList"/>
    <dgm:cxn modelId="{47584BC6-5470-4447-83A9-C28AEF03CF27}" type="presParOf" srcId="{A82FC46F-98AA-4C95-A884-DC81407EAB98}" destId="{1C90E683-3625-4E47-B5F8-DB831C8349B2}" srcOrd="0" destOrd="0" presId="urn:microsoft.com/office/officeart/2018/2/layout/IconLabelDescriptionList"/>
    <dgm:cxn modelId="{E81A85EB-0F1A-4C9E-B4ED-01DECC70519A}" type="presParOf" srcId="{A82FC46F-98AA-4C95-A884-DC81407EAB98}" destId="{D7ECA07B-EC48-4F59-82A9-A36CA0CD0BA2}" srcOrd="1" destOrd="0" presId="urn:microsoft.com/office/officeart/2018/2/layout/IconLabelDescriptionList"/>
    <dgm:cxn modelId="{A77CB88F-7F23-421F-97B1-4C54BE8FB911}" type="presParOf" srcId="{A82FC46F-98AA-4C95-A884-DC81407EAB98}" destId="{57FFFA82-7BBD-4221-A686-CB65C1113ECD}" srcOrd="2" destOrd="0" presId="urn:microsoft.com/office/officeart/2018/2/layout/IconLabelDescriptionList"/>
    <dgm:cxn modelId="{0C930D00-1145-42C1-94C8-B940C5A3D83F}" type="presParOf" srcId="{A82FC46F-98AA-4C95-A884-DC81407EAB98}" destId="{F940BD81-22D2-4E50-A69E-B7DDD973F947}" srcOrd="3" destOrd="0" presId="urn:microsoft.com/office/officeart/2018/2/layout/IconLabelDescriptionList"/>
    <dgm:cxn modelId="{A0B370A9-4495-44F8-A660-B26472E7CB2B}" type="presParOf" srcId="{A82FC46F-98AA-4C95-A884-DC81407EAB98}" destId="{AF424867-9B28-4E45-B1E6-E34130EA8EB8}" srcOrd="4" destOrd="0" presId="urn:microsoft.com/office/officeart/2018/2/layout/IconLabelDescriptionList"/>
    <dgm:cxn modelId="{01DCA8BF-3927-400A-8E5C-37F5CFED9E72}" type="presParOf" srcId="{E09669A1-6BBD-4775-962C-D377A9997181}" destId="{8A221199-A6CD-453B-9575-E9F4E461C22A}" srcOrd="1" destOrd="0" presId="urn:microsoft.com/office/officeart/2018/2/layout/IconLabelDescriptionList"/>
    <dgm:cxn modelId="{DD76B93F-D5FD-4980-AE49-C14927CBCFBD}" type="presParOf" srcId="{E09669A1-6BBD-4775-962C-D377A9997181}" destId="{C2A284DF-6238-4364-A531-F386D9619878}" srcOrd="2" destOrd="0" presId="urn:microsoft.com/office/officeart/2018/2/layout/IconLabelDescriptionList"/>
    <dgm:cxn modelId="{4B765F66-64E9-4E34-BB70-7699A28F6D75}" type="presParOf" srcId="{C2A284DF-6238-4364-A531-F386D9619878}" destId="{AD403D71-47C4-4CDE-B591-C90F5B38890A}" srcOrd="0" destOrd="0" presId="urn:microsoft.com/office/officeart/2018/2/layout/IconLabelDescriptionList"/>
    <dgm:cxn modelId="{2FA25EC6-D4D9-4A06-8DB0-04F47FC9C828}" type="presParOf" srcId="{C2A284DF-6238-4364-A531-F386D9619878}" destId="{AD3FFEF2-3AC4-48B2-B589-9ECE4DFBEBED}" srcOrd="1" destOrd="0" presId="urn:microsoft.com/office/officeart/2018/2/layout/IconLabelDescriptionList"/>
    <dgm:cxn modelId="{04C7476B-6DBD-4BFB-94AD-34E2BE0A2265}" type="presParOf" srcId="{C2A284DF-6238-4364-A531-F386D9619878}" destId="{34A9240D-6CE6-4E1B-AB61-57CF05E09C87}" srcOrd="2" destOrd="0" presId="urn:microsoft.com/office/officeart/2018/2/layout/IconLabelDescriptionList"/>
    <dgm:cxn modelId="{2475DCE6-7212-4F1B-BD58-8E6A5C4981EF}" type="presParOf" srcId="{C2A284DF-6238-4364-A531-F386D9619878}" destId="{E452CFC8-5B7B-4CC9-A1F7-EE12BC69764F}" srcOrd="3" destOrd="0" presId="urn:microsoft.com/office/officeart/2018/2/layout/IconLabelDescriptionList"/>
    <dgm:cxn modelId="{74483580-BC43-41B6-9D42-A32D8D9B19E7}" type="presParOf" srcId="{C2A284DF-6238-4364-A531-F386D9619878}" destId="{FDF476C1-0E8F-4BD4-8B31-39E3975E113C}" srcOrd="4" destOrd="0" presId="urn:microsoft.com/office/officeart/2018/2/layout/IconLabelDescriptionList"/>
    <dgm:cxn modelId="{AF9B761A-9E9B-4FC2-A47A-5202B58CBAB7}" type="presParOf" srcId="{E09669A1-6BBD-4775-962C-D377A9997181}" destId="{2F70D868-72AA-4E19-841C-ECD4A515B3FE}" srcOrd="3" destOrd="0" presId="urn:microsoft.com/office/officeart/2018/2/layout/IconLabelDescriptionList"/>
    <dgm:cxn modelId="{86913AA1-3748-4ADA-9AF0-A41A74561835}" type="presParOf" srcId="{E09669A1-6BBD-4775-962C-D377A9997181}" destId="{6A48BA1A-C2B6-4126-9229-E4D34580CA32}" srcOrd="4" destOrd="0" presId="urn:microsoft.com/office/officeart/2018/2/layout/IconLabelDescriptionList"/>
    <dgm:cxn modelId="{C8CAEF94-482B-4223-A731-082F51DB844C}" type="presParOf" srcId="{6A48BA1A-C2B6-4126-9229-E4D34580CA32}" destId="{19CE6FCE-49A9-4D0E-8ACA-9012C0E57D45}" srcOrd="0" destOrd="0" presId="urn:microsoft.com/office/officeart/2018/2/layout/IconLabelDescriptionList"/>
    <dgm:cxn modelId="{8E8BD45D-36AA-4B9F-9C1A-60659BE334E4}" type="presParOf" srcId="{6A48BA1A-C2B6-4126-9229-E4D34580CA32}" destId="{8C03B06A-A57D-4F21-B29B-C9ABAC4AE249}" srcOrd="1" destOrd="0" presId="urn:microsoft.com/office/officeart/2018/2/layout/IconLabelDescriptionList"/>
    <dgm:cxn modelId="{586D010E-53F7-4611-B229-52F0B613F065}" type="presParOf" srcId="{6A48BA1A-C2B6-4126-9229-E4D34580CA32}" destId="{DB3A1A18-A093-49FE-994D-EA4CDA0627B7}" srcOrd="2" destOrd="0" presId="urn:microsoft.com/office/officeart/2018/2/layout/IconLabelDescriptionList"/>
    <dgm:cxn modelId="{C8303DFB-39CC-48A6-A34A-EDB7B08F7D09}" type="presParOf" srcId="{6A48BA1A-C2B6-4126-9229-E4D34580CA32}" destId="{B115F665-2682-4C11-A015-709A0F3704B3}" srcOrd="3" destOrd="0" presId="urn:microsoft.com/office/officeart/2018/2/layout/IconLabelDescriptionList"/>
    <dgm:cxn modelId="{2E965A1D-D144-407F-A5F1-7BD48D411B38}" type="presParOf" srcId="{6A48BA1A-C2B6-4126-9229-E4D34580CA32}" destId="{D26CB601-1E4E-42A3-BE9B-398C66F7C502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E0FE2F-041F-42EE-A80E-EBEF25EFCFF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3390166-FB56-478C-9DB4-A5A3E44C93D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Modeled loosely on the electrical grid.</a:t>
          </a:r>
        </a:p>
      </dgm:t>
    </dgm:pt>
    <dgm:pt modelId="{49D81E89-8E8F-4C3A-99E1-06A19A071EE0}" type="parTrans" cxnId="{663F82D9-351D-41E8-8646-5DD1B7F64EF0}">
      <dgm:prSet/>
      <dgm:spPr/>
      <dgm:t>
        <a:bodyPr/>
        <a:lstStyle/>
        <a:p>
          <a:endParaRPr lang="en-US"/>
        </a:p>
      </dgm:t>
    </dgm:pt>
    <dgm:pt modelId="{038B9B26-D9B0-41F3-B869-A8545C79E307}" type="sibTrans" cxnId="{663F82D9-351D-41E8-8646-5DD1B7F64EF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B88518E-8DCE-41B6-87F3-9FDEF757C94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Highly heterogeneous with respect to hardware, software, networks, security policies, etc.</a:t>
          </a:r>
        </a:p>
      </dgm:t>
    </dgm:pt>
    <dgm:pt modelId="{3A2141AD-B5D6-4C96-A8F3-2C47FACD8363}" type="parTrans" cxnId="{A48CAE47-9082-4968-B386-50C4B5BA9382}">
      <dgm:prSet/>
      <dgm:spPr/>
      <dgm:t>
        <a:bodyPr/>
        <a:lstStyle/>
        <a:p>
          <a:endParaRPr lang="en-US"/>
        </a:p>
      </dgm:t>
    </dgm:pt>
    <dgm:pt modelId="{D345A568-9E84-4FF2-9D83-4F42BD949379}" type="sibTrans" cxnId="{A48CAE47-9082-4968-B386-50C4B5BA938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353EB0A-5DB7-4F93-BD1D-4927FECD010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Grids support </a:t>
          </a:r>
          <a:r>
            <a:rPr lang="en-US" b="1"/>
            <a:t>virtual organizations</a:t>
          </a:r>
          <a:r>
            <a:rPr lang="en-US"/>
            <a:t>: a collaboration of users who pool resources (servers, storage, databases) and share them</a:t>
          </a:r>
        </a:p>
      </dgm:t>
    </dgm:pt>
    <dgm:pt modelId="{6435D724-B266-4065-88D6-0052DE122CF5}" type="parTrans" cxnId="{0D6FDD3E-692B-4024-A111-1D897D3AB827}">
      <dgm:prSet/>
      <dgm:spPr/>
      <dgm:t>
        <a:bodyPr/>
        <a:lstStyle/>
        <a:p>
          <a:endParaRPr lang="en-US"/>
        </a:p>
      </dgm:t>
    </dgm:pt>
    <dgm:pt modelId="{F31882F6-A258-4279-AC64-AD07FBA10148}" type="sibTrans" cxnId="{0D6FDD3E-692B-4024-A111-1D897D3AB82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D5717C0-8107-4D16-AF2E-F7CD6413E93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u="none" dirty="0">
              <a:uFillTx/>
            </a:rPr>
            <a:t>Grid software is concerned with managing sharing across</a:t>
          </a:r>
          <a:r>
            <a:rPr lang="en-US" u="none" dirty="0"/>
            <a:t> </a:t>
          </a:r>
          <a:r>
            <a:rPr lang="en-US" u="none" dirty="0">
              <a:uFillTx/>
            </a:rPr>
            <a:t>administrative domains.</a:t>
          </a:r>
          <a:endParaRPr lang="en-US" u="none" dirty="0"/>
        </a:p>
      </dgm:t>
    </dgm:pt>
    <dgm:pt modelId="{C60E23EE-4987-40FA-A9E7-82F57588B469}" type="parTrans" cxnId="{74C5D27C-B1E6-44DD-98FB-71A11F4811F4}">
      <dgm:prSet/>
      <dgm:spPr/>
      <dgm:t>
        <a:bodyPr/>
        <a:lstStyle/>
        <a:p>
          <a:endParaRPr lang="en-US"/>
        </a:p>
      </dgm:t>
    </dgm:pt>
    <dgm:pt modelId="{BFDDD7FE-27F6-40B0-BB98-040D88D5AD11}" type="sibTrans" cxnId="{74C5D27C-B1E6-44DD-98FB-71A11F4811F4}">
      <dgm:prSet/>
      <dgm:spPr/>
      <dgm:t>
        <a:bodyPr/>
        <a:lstStyle/>
        <a:p>
          <a:endParaRPr lang="en-US"/>
        </a:p>
      </dgm:t>
    </dgm:pt>
    <dgm:pt modelId="{E0419D40-EF29-47B7-8AE3-7D9708F04057}" type="pres">
      <dgm:prSet presAssocID="{D8E0FE2F-041F-42EE-A80E-EBEF25EFCFF4}" presName="root" presStyleCnt="0">
        <dgm:presLayoutVars>
          <dgm:dir/>
          <dgm:resizeHandles val="exact"/>
        </dgm:presLayoutVars>
      </dgm:prSet>
      <dgm:spPr/>
    </dgm:pt>
    <dgm:pt modelId="{3BD8AC41-2773-41ED-8C43-D0A214069A3A}" type="pres">
      <dgm:prSet presAssocID="{13390166-FB56-478C-9DB4-A5A3E44C93D3}" presName="compNode" presStyleCnt="0"/>
      <dgm:spPr/>
    </dgm:pt>
    <dgm:pt modelId="{B69FA95C-E286-4F98-A1BF-D3FB6886AB9B}" type="pres">
      <dgm:prSet presAssocID="{13390166-FB56-478C-9DB4-A5A3E44C93D3}" presName="bgRect" presStyleLbl="bgShp" presStyleIdx="0" presStyleCnt="4"/>
      <dgm:spPr/>
    </dgm:pt>
    <dgm:pt modelId="{2CF52662-0ACB-48B7-ACA2-51E6373ECE78}" type="pres">
      <dgm:prSet presAssocID="{13390166-FB56-478C-9DB4-A5A3E44C93D3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igh Voltage"/>
        </a:ext>
      </dgm:extLst>
    </dgm:pt>
    <dgm:pt modelId="{4717A7F8-8BB8-4424-9E5B-5D012B953CF6}" type="pres">
      <dgm:prSet presAssocID="{13390166-FB56-478C-9DB4-A5A3E44C93D3}" presName="spaceRect" presStyleCnt="0"/>
      <dgm:spPr/>
    </dgm:pt>
    <dgm:pt modelId="{7BD2CF35-6469-4B5F-A79A-3FEE368F6EC7}" type="pres">
      <dgm:prSet presAssocID="{13390166-FB56-478C-9DB4-A5A3E44C93D3}" presName="parTx" presStyleLbl="revTx" presStyleIdx="0" presStyleCnt="4">
        <dgm:presLayoutVars>
          <dgm:chMax val="0"/>
          <dgm:chPref val="0"/>
        </dgm:presLayoutVars>
      </dgm:prSet>
      <dgm:spPr/>
    </dgm:pt>
    <dgm:pt modelId="{1857121F-9899-46E4-B498-188E9B4D13E8}" type="pres">
      <dgm:prSet presAssocID="{038B9B26-D9B0-41F3-B869-A8545C79E307}" presName="sibTrans" presStyleCnt="0"/>
      <dgm:spPr/>
    </dgm:pt>
    <dgm:pt modelId="{D0537B19-9B69-4563-A433-8D6ADAC0586D}" type="pres">
      <dgm:prSet presAssocID="{BB88518E-8DCE-41B6-87F3-9FDEF757C94D}" presName="compNode" presStyleCnt="0"/>
      <dgm:spPr/>
    </dgm:pt>
    <dgm:pt modelId="{567B82B1-698A-4771-8B09-A6960C13DFEF}" type="pres">
      <dgm:prSet presAssocID="{BB88518E-8DCE-41B6-87F3-9FDEF757C94D}" presName="bgRect" presStyleLbl="bgShp" presStyleIdx="1" presStyleCnt="4"/>
      <dgm:spPr/>
    </dgm:pt>
    <dgm:pt modelId="{2710692B-37C4-4B5A-B7AD-F6E10B6A6511}" type="pres">
      <dgm:prSet presAssocID="{BB88518E-8DCE-41B6-87F3-9FDEF757C94D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erver"/>
        </a:ext>
      </dgm:extLst>
    </dgm:pt>
    <dgm:pt modelId="{159661B2-7A8E-4AD2-B987-B3453795F566}" type="pres">
      <dgm:prSet presAssocID="{BB88518E-8DCE-41B6-87F3-9FDEF757C94D}" presName="spaceRect" presStyleCnt="0"/>
      <dgm:spPr/>
    </dgm:pt>
    <dgm:pt modelId="{6792709F-7EE3-4BE1-8CAB-E5B95C030823}" type="pres">
      <dgm:prSet presAssocID="{BB88518E-8DCE-41B6-87F3-9FDEF757C94D}" presName="parTx" presStyleLbl="revTx" presStyleIdx="1" presStyleCnt="4">
        <dgm:presLayoutVars>
          <dgm:chMax val="0"/>
          <dgm:chPref val="0"/>
        </dgm:presLayoutVars>
      </dgm:prSet>
      <dgm:spPr/>
    </dgm:pt>
    <dgm:pt modelId="{203A7011-53B6-4C0E-B582-9CC9C25F9BD0}" type="pres">
      <dgm:prSet presAssocID="{D345A568-9E84-4FF2-9D83-4F42BD949379}" presName="sibTrans" presStyleCnt="0"/>
      <dgm:spPr/>
    </dgm:pt>
    <dgm:pt modelId="{7B31D52B-2D50-4CCD-B83F-B0A4887BF579}" type="pres">
      <dgm:prSet presAssocID="{1353EB0A-5DB7-4F93-BD1D-4927FECD0103}" presName="compNode" presStyleCnt="0"/>
      <dgm:spPr/>
    </dgm:pt>
    <dgm:pt modelId="{011DB962-7DC9-4A76-88FA-EE9B65D021B2}" type="pres">
      <dgm:prSet presAssocID="{1353EB0A-5DB7-4F93-BD1D-4927FECD0103}" presName="bgRect" presStyleLbl="bgShp" presStyleIdx="2" presStyleCnt="4"/>
      <dgm:spPr/>
    </dgm:pt>
    <dgm:pt modelId="{8D8B2A3B-EB17-4E78-A62A-3242BD959587}" type="pres">
      <dgm:prSet presAssocID="{1353EB0A-5DB7-4F93-BD1D-4927FECD0103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458447F7-B3D7-4444-B64D-B98FEB75B847}" type="pres">
      <dgm:prSet presAssocID="{1353EB0A-5DB7-4F93-BD1D-4927FECD0103}" presName="spaceRect" presStyleCnt="0"/>
      <dgm:spPr/>
    </dgm:pt>
    <dgm:pt modelId="{1B7C0184-33D1-4669-9708-70E84CD57E69}" type="pres">
      <dgm:prSet presAssocID="{1353EB0A-5DB7-4F93-BD1D-4927FECD0103}" presName="parTx" presStyleLbl="revTx" presStyleIdx="2" presStyleCnt="4">
        <dgm:presLayoutVars>
          <dgm:chMax val="0"/>
          <dgm:chPref val="0"/>
        </dgm:presLayoutVars>
      </dgm:prSet>
      <dgm:spPr/>
    </dgm:pt>
    <dgm:pt modelId="{3CD5589F-113C-4036-BC5F-6DF139669A21}" type="pres">
      <dgm:prSet presAssocID="{F31882F6-A258-4279-AC64-AD07FBA10148}" presName="sibTrans" presStyleCnt="0"/>
      <dgm:spPr/>
    </dgm:pt>
    <dgm:pt modelId="{CEDDBC59-9834-445A-A9FA-F19744BA0525}" type="pres">
      <dgm:prSet presAssocID="{9D5717C0-8107-4D16-AF2E-F7CD6413E93E}" presName="compNode" presStyleCnt="0"/>
      <dgm:spPr/>
    </dgm:pt>
    <dgm:pt modelId="{D4C26051-2452-4111-89A2-B160D69F9BBE}" type="pres">
      <dgm:prSet presAssocID="{9D5717C0-8107-4D16-AF2E-F7CD6413E93E}" presName="bgRect" presStyleLbl="bgShp" presStyleIdx="3" presStyleCnt="4"/>
      <dgm:spPr/>
    </dgm:pt>
    <dgm:pt modelId="{D64AC4AA-EC82-49AB-8297-9E1619D51661}" type="pres">
      <dgm:prSet presAssocID="{9D5717C0-8107-4D16-AF2E-F7CD6413E93E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ierarchy"/>
        </a:ext>
      </dgm:extLst>
    </dgm:pt>
    <dgm:pt modelId="{6217819E-3DD3-4BA2-B548-21CB76BE70DF}" type="pres">
      <dgm:prSet presAssocID="{9D5717C0-8107-4D16-AF2E-F7CD6413E93E}" presName="spaceRect" presStyleCnt="0"/>
      <dgm:spPr/>
    </dgm:pt>
    <dgm:pt modelId="{1BF77D63-4A88-421A-A669-F857A10D7A92}" type="pres">
      <dgm:prSet presAssocID="{9D5717C0-8107-4D16-AF2E-F7CD6413E93E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E5EDBE1D-D127-C242-A317-40E3FEF50684}" type="presOf" srcId="{BB88518E-8DCE-41B6-87F3-9FDEF757C94D}" destId="{6792709F-7EE3-4BE1-8CAB-E5B95C030823}" srcOrd="0" destOrd="0" presId="urn:microsoft.com/office/officeart/2018/2/layout/IconVerticalSolidList"/>
    <dgm:cxn modelId="{0D6FDD3E-692B-4024-A111-1D897D3AB827}" srcId="{D8E0FE2F-041F-42EE-A80E-EBEF25EFCFF4}" destId="{1353EB0A-5DB7-4F93-BD1D-4927FECD0103}" srcOrd="2" destOrd="0" parTransId="{6435D724-B266-4065-88D6-0052DE122CF5}" sibTransId="{F31882F6-A258-4279-AC64-AD07FBA10148}"/>
    <dgm:cxn modelId="{A48CAE47-9082-4968-B386-50C4B5BA9382}" srcId="{D8E0FE2F-041F-42EE-A80E-EBEF25EFCFF4}" destId="{BB88518E-8DCE-41B6-87F3-9FDEF757C94D}" srcOrd="1" destOrd="0" parTransId="{3A2141AD-B5D6-4C96-A8F3-2C47FACD8363}" sibTransId="{D345A568-9E84-4FF2-9D83-4F42BD949379}"/>
    <dgm:cxn modelId="{74C5D27C-B1E6-44DD-98FB-71A11F4811F4}" srcId="{D8E0FE2F-041F-42EE-A80E-EBEF25EFCFF4}" destId="{9D5717C0-8107-4D16-AF2E-F7CD6413E93E}" srcOrd="3" destOrd="0" parTransId="{C60E23EE-4987-40FA-A9E7-82F57588B469}" sibTransId="{BFDDD7FE-27F6-40B0-BB98-040D88D5AD11}"/>
    <dgm:cxn modelId="{081CD7B8-C442-8044-B24B-479684BF474B}" type="presOf" srcId="{9D5717C0-8107-4D16-AF2E-F7CD6413E93E}" destId="{1BF77D63-4A88-421A-A669-F857A10D7A92}" srcOrd="0" destOrd="0" presId="urn:microsoft.com/office/officeart/2018/2/layout/IconVerticalSolidList"/>
    <dgm:cxn modelId="{5820A8C0-3A43-8145-97ED-E36D208888DF}" type="presOf" srcId="{1353EB0A-5DB7-4F93-BD1D-4927FECD0103}" destId="{1B7C0184-33D1-4669-9708-70E84CD57E69}" srcOrd="0" destOrd="0" presId="urn:microsoft.com/office/officeart/2018/2/layout/IconVerticalSolidList"/>
    <dgm:cxn modelId="{D0E3E3D2-9CCF-E94C-B58E-88B3698218D7}" type="presOf" srcId="{13390166-FB56-478C-9DB4-A5A3E44C93D3}" destId="{7BD2CF35-6469-4B5F-A79A-3FEE368F6EC7}" srcOrd="0" destOrd="0" presId="urn:microsoft.com/office/officeart/2018/2/layout/IconVerticalSolidList"/>
    <dgm:cxn modelId="{663F82D9-351D-41E8-8646-5DD1B7F64EF0}" srcId="{D8E0FE2F-041F-42EE-A80E-EBEF25EFCFF4}" destId="{13390166-FB56-478C-9DB4-A5A3E44C93D3}" srcOrd="0" destOrd="0" parTransId="{49D81E89-8E8F-4C3A-99E1-06A19A071EE0}" sibTransId="{038B9B26-D9B0-41F3-B869-A8545C79E307}"/>
    <dgm:cxn modelId="{0B6B19F4-9180-624B-A920-7306DB4568AF}" type="presOf" srcId="{D8E0FE2F-041F-42EE-A80E-EBEF25EFCFF4}" destId="{E0419D40-EF29-47B7-8AE3-7D9708F04057}" srcOrd="0" destOrd="0" presId="urn:microsoft.com/office/officeart/2018/2/layout/IconVerticalSolidList"/>
    <dgm:cxn modelId="{DECADAFD-C521-4146-BDC4-071C85F42790}" type="presParOf" srcId="{E0419D40-EF29-47B7-8AE3-7D9708F04057}" destId="{3BD8AC41-2773-41ED-8C43-D0A214069A3A}" srcOrd="0" destOrd="0" presId="urn:microsoft.com/office/officeart/2018/2/layout/IconVerticalSolidList"/>
    <dgm:cxn modelId="{6101F93D-0980-D240-8C38-1017281072E8}" type="presParOf" srcId="{3BD8AC41-2773-41ED-8C43-D0A214069A3A}" destId="{B69FA95C-E286-4F98-A1BF-D3FB6886AB9B}" srcOrd="0" destOrd="0" presId="urn:microsoft.com/office/officeart/2018/2/layout/IconVerticalSolidList"/>
    <dgm:cxn modelId="{FABDE708-A897-4447-91C5-F6BB6F98961E}" type="presParOf" srcId="{3BD8AC41-2773-41ED-8C43-D0A214069A3A}" destId="{2CF52662-0ACB-48B7-ACA2-51E6373ECE78}" srcOrd="1" destOrd="0" presId="urn:microsoft.com/office/officeart/2018/2/layout/IconVerticalSolidList"/>
    <dgm:cxn modelId="{1858874D-956D-C044-B16B-88E60E4E9C88}" type="presParOf" srcId="{3BD8AC41-2773-41ED-8C43-D0A214069A3A}" destId="{4717A7F8-8BB8-4424-9E5B-5D012B953CF6}" srcOrd="2" destOrd="0" presId="urn:microsoft.com/office/officeart/2018/2/layout/IconVerticalSolidList"/>
    <dgm:cxn modelId="{BA0415D0-856A-4143-8117-D58C230BB45B}" type="presParOf" srcId="{3BD8AC41-2773-41ED-8C43-D0A214069A3A}" destId="{7BD2CF35-6469-4B5F-A79A-3FEE368F6EC7}" srcOrd="3" destOrd="0" presId="urn:microsoft.com/office/officeart/2018/2/layout/IconVerticalSolidList"/>
    <dgm:cxn modelId="{C8C22FE8-210D-C741-BE42-417DB1F9F314}" type="presParOf" srcId="{E0419D40-EF29-47B7-8AE3-7D9708F04057}" destId="{1857121F-9899-46E4-B498-188E9B4D13E8}" srcOrd="1" destOrd="0" presId="urn:microsoft.com/office/officeart/2018/2/layout/IconVerticalSolidList"/>
    <dgm:cxn modelId="{7DA6272B-53C1-E845-9850-76D26FD37E0D}" type="presParOf" srcId="{E0419D40-EF29-47B7-8AE3-7D9708F04057}" destId="{D0537B19-9B69-4563-A433-8D6ADAC0586D}" srcOrd="2" destOrd="0" presId="urn:microsoft.com/office/officeart/2018/2/layout/IconVerticalSolidList"/>
    <dgm:cxn modelId="{C0161CBD-257A-F440-A97B-AC427C2962FB}" type="presParOf" srcId="{D0537B19-9B69-4563-A433-8D6ADAC0586D}" destId="{567B82B1-698A-4771-8B09-A6960C13DFEF}" srcOrd="0" destOrd="0" presId="urn:microsoft.com/office/officeart/2018/2/layout/IconVerticalSolidList"/>
    <dgm:cxn modelId="{583F340B-86AB-2440-A40F-F8CA3D8A060C}" type="presParOf" srcId="{D0537B19-9B69-4563-A433-8D6ADAC0586D}" destId="{2710692B-37C4-4B5A-B7AD-F6E10B6A6511}" srcOrd="1" destOrd="0" presId="urn:microsoft.com/office/officeart/2018/2/layout/IconVerticalSolidList"/>
    <dgm:cxn modelId="{09230754-90B8-4F47-A1C5-24FD7F96E9B3}" type="presParOf" srcId="{D0537B19-9B69-4563-A433-8D6ADAC0586D}" destId="{159661B2-7A8E-4AD2-B987-B3453795F566}" srcOrd="2" destOrd="0" presId="urn:microsoft.com/office/officeart/2018/2/layout/IconVerticalSolidList"/>
    <dgm:cxn modelId="{A19F477E-3AFF-BC42-BB81-BA1EC469721C}" type="presParOf" srcId="{D0537B19-9B69-4563-A433-8D6ADAC0586D}" destId="{6792709F-7EE3-4BE1-8CAB-E5B95C030823}" srcOrd="3" destOrd="0" presId="urn:microsoft.com/office/officeart/2018/2/layout/IconVerticalSolidList"/>
    <dgm:cxn modelId="{1A9F8610-4CB5-B140-8EEE-E9347F24C2E3}" type="presParOf" srcId="{E0419D40-EF29-47B7-8AE3-7D9708F04057}" destId="{203A7011-53B6-4C0E-B582-9CC9C25F9BD0}" srcOrd="3" destOrd="0" presId="urn:microsoft.com/office/officeart/2018/2/layout/IconVerticalSolidList"/>
    <dgm:cxn modelId="{9FA5ED6C-3CAE-754C-AFFF-C000CE146F0B}" type="presParOf" srcId="{E0419D40-EF29-47B7-8AE3-7D9708F04057}" destId="{7B31D52B-2D50-4CCD-B83F-B0A4887BF579}" srcOrd="4" destOrd="0" presId="urn:microsoft.com/office/officeart/2018/2/layout/IconVerticalSolidList"/>
    <dgm:cxn modelId="{69BADECF-64B6-5F49-9E84-D2F737B80400}" type="presParOf" srcId="{7B31D52B-2D50-4CCD-B83F-B0A4887BF579}" destId="{011DB962-7DC9-4A76-88FA-EE9B65D021B2}" srcOrd="0" destOrd="0" presId="urn:microsoft.com/office/officeart/2018/2/layout/IconVerticalSolidList"/>
    <dgm:cxn modelId="{E0B46973-A9C4-8843-9300-875046B6E6B0}" type="presParOf" srcId="{7B31D52B-2D50-4CCD-B83F-B0A4887BF579}" destId="{8D8B2A3B-EB17-4E78-A62A-3242BD959587}" srcOrd="1" destOrd="0" presId="urn:microsoft.com/office/officeart/2018/2/layout/IconVerticalSolidList"/>
    <dgm:cxn modelId="{D139A9DC-5F94-C141-A65C-6E74134E3829}" type="presParOf" srcId="{7B31D52B-2D50-4CCD-B83F-B0A4887BF579}" destId="{458447F7-B3D7-4444-B64D-B98FEB75B847}" srcOrd="2" destOrd="0" presId="urn:microsoft.com/office/officeart/2018/2/layout/IconVerticalSolidList"/>
    <dgm:cxn modelId="{3A188A2C-932C-EC49-8DFB-775CD72B3D4D}" type="presParOf" srcId="{7B31D52B-2D50-4CCD-B83F-B0A4887BF579}" destId="{1B7C0184-33D1-4669-9708-70E84CD57E69}" srcOrd="3" destOrd="0" presId="urn:microsoft.com/office/officeart/2018/2/layout/IconVerticalSolidList"/>
    <dgm:cxn modelId="{FBA0B97E-13DB-1E4A-A7C2-582883D8DFA6}" type="presParOf" srcId="{E0419D40-EF29-47B7-8AE3-7D9708F04057}" destId="{3CD5589F-113C-4036-BC5F-6DF139669A21}" srcOrd="5" destOrd="0" presId="urn:microsoft.com/office/officeart/2018/2/layout/IconVerticalSolidList"/>
    <dgm:cxn modelId="{644E26FB-8D97-A44B-943E-8FCC5880BA15}" type="presParOf" srcId="{E0419D40-EF29-47B7-8AE3-7D9708F04057}" destId="{CEDDBC59-9834-445A-A9FA-F19744BA0525}" srcOrd="6" destOrd="0" presId="urn:microsoft.com/office/officeart/2018/2/layout/IconVerticalSolidList"/>
    <dgm:cxn modelId="{683B116C-EBE9-3D43-A515-7BE0AE32FE9A}" type="presParOf" srcId="{CEDDBC59-9834-445A-A9FA-F19744BA0525}" destId="{D4C26051-2452-4111-89A2-B160D69F9BBE}" srcOrd="0" destOrd="0" presId="urn:microsoft.com/office/officeart/2018/2/layout/IconVerticalSolidList"/>
    <dgm:cxn modelId="{A0D31F9F-5477-7346-8238-45D62C495042}" type="presParOf" srcId="{CEDDBC59-9834-445A-A9FA-F19744BA0525}" destId="{D64AC4AA-EC82-49AB-8297-9E1619D51661}" srcOrd="1" destOrd="0" presId="urn:microsoft.com/office/officeart/2018/2/layout/IconVerticalSolidList"/>
    <dgm:cxn modelId="{1D7E751F-7A3F-7B4F-A828-135D5668C70C}" type="presParOf" srcId="{CEDDBC59-9834-445A-A9FA-F19744BA0525}" destId="{6217819E-3DD3-4BA2-B548-21CB76BE70DF}" srcOrd="2" destOrd="0" presId="urn:microsoft.com/office/officeart/2018/2/layout/IconVerticalSolidList"/>
    <dgm:cxn modelId="{C3C4286A-90E9-654D-A8F3-E350E58CD43A}" type="presParOf" srcId="{CEDDBC59-9834-445A-A9FA-F19744BA0525}" destId="{1BF77D63-4A88-421A-A669-F857A10D7A9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7AF7F87-DFA0-462B-AB62-2C1AF803ECF5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D000592-46BC-494A-8EEB-5CFC5157E968}">
      <dgm:prSet/>
      <dgm:spPr/>
      <dgm:t>
        <a:bodyPr/>
        <a:lstStyle/>
        <a:p>
          <a:r>
            <a:rPr lang="en-AU" b="1"/>
            <a:t>Resource Sharing</a:t>
          </a:r>
          <a:br>
            <a:rPr lang="en-AU"/>
          </a:br>
          <a:r>
            <a:rPr lang="en-AU"/>
            <a:t>Multiple computers, storage systems, and databases are shared across different locations.</a:t>
          </a:r>
          <a:endParaRPr lang="en-US"/>
        </a:p>
      </dgm:t>
    </dgm:pt>
    <dgm:pt modelId="{155030D8-4D24-4A51-ABEE-C1863396E5E0}" type="parTrans" cxnId="{A8C8819A-E0BA-4066-A05A-BBF60533853D}">
      <dgm:prSet/>
      <dgm:spPr/>
      <dgm:t>
        <a:bodyPr/>
        <a:lstStyle/>
        <a:p>
          <a:endParaRPr lang="en-US"/>
        </a:p>
      </dgm:t>
    </dgm:pt>
    <dgm:pt modelId="{8EBEB4F6-7428-4F8A-846D-7437FF1D0565}" type="sibTrans" cxnId="{A8C8819A-E0BA-4066-A05A-BBF60533853D}">
      <dgm:prSet/>
      <dgm:spPr/>
      <dgm:t>
        <a:bodyPr/>
        <a:lstStyle/>
        <a:p>
          <a:endParaRPr lang="en-US"/>
        </a:p>
      </dgm:t>
    </dgm:pt>
    <dgm:pt modelId="{45269E4D-EE76-4945-B1B6-93A10CAD25B1}">
      <dgm:prSet/>
      <dgm:spPr/>
      <dgm:t>
        <a:bodyPr/>
        <a:lstStyle/>
        <a:p>
          <a:r>
            <a:rPr lang="en-AU" b="1"/>
            <a:t>Heterogeneity</a:t>
          </a:r>
          <a:br>
            <a:rPr lang="en-AU"/>
          </a:br>
          <a:r>
            <a:rPr lang="en-AU"/>
            <a:t>Grid systems consist of diverse hardware, software, operating systems, and networks.</a:t>
          </a:r>
          <a:endParaRPr lang="en-US"/>
        </a:p>
      </dgm:t>
    </dgm:pt>
    <dgm:pt modelId="{AC6069F3-B47B-46F9-BD7C-25833A039E1A}" type="parTrans" cxnId="{7761A46F-C5F2-4E83-8D5F-5BA30E1F746D}">
      <dgm:prSet/>
      <dgm:spPr/>
      <dgm:t>
        <a:bodyPr/>
        <a:lstStyle/>
        <a:p>
          <a:endParaRPr lang="en-US"/>
        </a:p>
      </dgm:t>
    </dgm:pt>
    <dgm:pt modelId="{BD439736-7D7E-40E4-A578-BEFBFC50BCD3}" type="sibTrans" cxnId="{7761A46F-C5F2-4E83-8D5F-5BA30E1F746D}">
      <dgm:prSet/>
      <dgm:spPr/>
      <dgm:t>
        <a:bodyPr/>
        <a:lstStyle/>
        <a:p>
          <a:endParaRPr lang="en-US"/>
        </a:p>
      </dgm:t>
    </dgm:pt>
    <dgm:pt modelId="{02B1350E-BAFB-4416-AD0C-98D3FB2C3EE8}">
      <dgm:prSet/>
      <dgm:spPr/>
      <dgm:t>
        <a:bodyPr/>
        <a:lstStyle/>
        <a:p>
          <a:r>
            <a:rPr lang="en-AU" b="1"/>
            <a:t>Geographical Distribution</a:t>
          </a:r>
          <a:br>
            <a:rPr lang="en-AU"/>
          </a:br>
          <a:r>
            <a:rPr lang="en-AU"/>
            <a:t>Resources are spread across different locations and organizations.</a:t>
          </a:r>
          <a:endParaRPr lang="en-US"/>
        </a:p>
      </dgm:t>
    </dgm:pt>
    <dgm:pt modelId="{43402653-FB90-4D3C-867A-92339A57F409}" type="parTrans" cxnId="{8BFE68B4-5232-4694-8144-7F92A2D1FDD9}">
      <dgm:prSet/>
      <dgm:spPr/>
      <dgm:t>
        <a:bodyPr/>
        <a:lstStyle/>
        <a:p>
          <a:endParaRPr lang="en-US"/>
        </a:p>
      </dgm:t>
    </dgm:pt>
    <dgm:pt modelId="{E9D091B1-9E84-4472-AFC3-3DAE1F12379D}" type="sibTrans" cxnId="{8BFE68B4-5232-4694-8144-7F92A2D1FDD9}">
      <dgm:prSet/>
      <dgm:spPr/>
      <dgm:t>
        <a:bodyPr/>
        <a:lstStyle/>
        <a:p>
          <a:endParaRPr lang="en-US"/>
        </a:p>
      </dgm:t>
    </dgm:pt>
    <dgm:pt modelId="{7685EFB8-6CDF-4B37-9131-ADF8C34B0447}">
      <dgm:prSet/>
      <dgm:spPr/>
      <dgm:t>
        <a:bodyPr/>
        <a:lstStyle/>
        <a:p>
          <a:r>
            <a:rPr lang="en-AU" b="1"/>
            <a:t>Virtual Organizations (VOs)</a:t>
          </a:r>
          <a:br>
            <a:rPr lang="en-AU"/>
          </a:br>
          <a:r>
            <a:rPr lang="en-AU"/>
            <a:t>Users and institutions collaborate by sharing resources through a virtual organization.</a:t>
          </a:r>
          <a:endParaRPr lang="en-US"/>
        </a:p>
      </dgm:t>
    </dgm:pt>
    <dgm:pt modelId="{6CACC862-C61E-41D8-8167-F428963908C0}" type="parTrans" cxnId="{6DAB11B0-51E6-4EBF-8B3F-FFA018FC1A5F}">
      <dgm:prSet/>
      <dgm:spPr/>
      <dgm:t>
        <a:bodyPr/>
        <a:lstStyle/>
        <a:p>
          <a:endParaRPr lang="en-US"/>
        </a:p>
      </dgm:t>
    </dgm:pt>
    <dgm:pt modelId="{38FB4BEA-E33B-4564-9460-7FFB411FAE6A}" type="sibTrans" cxnId="{6DAB11B0-51E6-4EBF-8B3F-FFA018FC1A5F}">
      <dgm:prSet/>
      <dgm:spPr/>
      <dgm:t>
        <a:bodyPr/>
        <a:lstStyle/>
        <a:p>
          <a:endParaRPr lang="en-US"/>
        </a:p>
      </dgm:t>
    </dgm:pt>
    <dgm:pt modelId="{103AA1AD-1606-4009-A9EA-B843DAD89D7D}">
      <dgm:prSet/>
      <dgm:spPr/>
      <dgm:t>
        <a:bodyPr/>
        <a:lstStyle/>
        <a:p>
          <a:r>
            <a:rPr lang="en-AU" b="1"/>
            <a:t>Scalability</a:t>
          </a:r>
          <a:br>
            <a:rPr lang="en-AU"/>
          </a:br>
          <a:r>
            <a:rPr lang="en-AU"/>
            <a:t>New resources can be added easily to the grid.</a:t>
          </a:r>
          <a:endParaRPr lang="en-US"/>
        </a:p>
      </dgm:t>
    </dgm:pt>
    <dgm:pt modelId="{2BCE5C3E-DE4F-4AC8-9053-E6BAD01D82F1}" type="parTrans" cxnId="{7858AEFD-3AD8-4A54-8FC9-57A48BF9C67A}">
      <dgm:prSet/>
      <dgm:spPr/>
      <dgm:t>
        <a:bodyPr/>
        <a:lstStyle/>
        <a:p>
          <a:endParaRPr lang="en-US"/>
        </a:p>
      </dgm:t>
    </dgm:pt>
    <dgm:pt modelId="{DF895556-70B5-44EB-A210-0F545E5D834D}" type="sibTrans" cxnId="{7858AEFD-3AD8-4A54-8FC9-57A48BF9C67A}">
      <dgm:prSet/>
      <dgm:spPr/>
      <dgm:t>
        <a:bodyPr/>
        <a:lstStyle/>
        <a:p>
          <a:endParaRPr lang="en-US"/>
        </a:p>
      </dgm:t>
    </dgm:pt>
    <dgm:pt modelId="{797DD8E4-4279-4980-A0A6-FE18382D740D}">
      <dgm:prSet/>
      <dgm:spPr/>
      <dgm:t>
        <a:bodyPr/>
        <a:lstStyle/>
        <a:p>
          <a:r>
            <a:rPr lang="en-AU" b="1"/>
            <a:t>Autonomous Administrative Domains</a:t>
          </a:r>
          <a:br>
            <a:rPr lang="en-AU"/>
          </a:br>
          <a:r>
            <a:rPr lang="en-AU"/>
            <a:t>Each participating organization maintains control over its own resources.</a:t>
          </a:r>
          <a:endParaRPr lang="en-US"/>
        </a:p>
      </dgm:t>
    </dgm:pt>
    <dgm:pt modelId="{45488224-A0DC-4B0B-92D7-D27449BFBD34}" type="parTrans" cxnId="{6651EF4C-7662-4F93-A571-C0D4E4FD4FFF}">
      <dgm:prSet/>
      <dgm:spPr/>
      <dgm:t>
        <a:bodyPr/>
        <a:lstStyle/>
        <a:p>
          <a:endParaRPr lang="en-US"/>
        </a:p>
      </dgm:t>
    </dgm:pt>
    <dgm:pt modelId="{AC92B664-4739-4F89-A7F8-490BE38A11F1}" type="sibTrans" cxnId="{6651EF4C-7662-4F93-A571-C0D4E4FD4FFF}">
      <dgm:prSet/>
      <dgm:spPr/>
      <dgm:t>
        <a:bodyPr/>
        <a:lstStyle/>
        <a:p>
          <a:endParaRPr lang="en-US"/>
        </a:p>
      </dgm:t>
    </dgm:pt>
    <dgm:pt modelId="{AB4D317B-7982-C94D-9092-8F83EB913417}" type="pres">
      <dgm:prSet presAssocID="{17AF7F87-DFA0-462B-AB62-2C1AF803ECF5}" presName="diagram" presStyleCnt="0">
        <dgm:presLayoutVars>
          <dgm:dir/>
          <dgm:resizeHandles val="exact"/>
        </dgm:presLayoutVars>
      </dgm:prSet>
      <dgm:spPr/>
    </dgm:pt>
    <dgm:pt modelId="{30467972-8F84-D547-94AA-3ACC9D4B2528}" type="pres">
      <dgm:prSet presAssocID="{5D000592-46BC-494A-8EEB-5CFC5157E968}" presName="node" presStyleLbl="node1" presStyleIdx="0" presStyleCnt="6">
        <dgm:presLayoutVars>
          <dgm:bulletEnabled val="1"/>
        </dgm:presLayoutVars>
      </dgm:prSet>
      <dgm:spPr/>
    </dgm:pt>
    <dgm:pt modelId="{C184361B-DA17-6444-871E-6B5664E6E046}" type="pres">
      <dgm:prSet presAssocID="{8EBEB4F6-7428-4F8A-846D-7437FF1D0565}" presName="sibTrans" presStyleCnt="0"/>
      <dgm:spPr/>
    </dgm:pt>
    <dgm:pt modelId="{205E84B2-F34F-AA46-87CA-E2FC9DCCBF4A}" type="pres">
      <dgm:prSet presAssocID="{45269E4D-EE76-4945-B1B6-93A10CAD25B1}" presName="node" presStyleLbl="node1" presStyleIdx="1" presStyleCnt="6">
        <dgm:presLayoutVars>
          <dgm:bulletEnabled val="1"/>
        </dgm:presLayoutVars>
      </dgm:prSet>
      <dgm:spPr/>
    </dgm:pt>
    <dgm:pt modelId="{6EC7C237-3D1C-804A-B775-A15974A12428}" type="pres">
      <dgm:prSet presAssocID="{BD439736-7D7E-40E4-A578-BEFBFC50BCD3}" presName="sibTrans" presStyleCnt="0"/>
      <dgm:spPr/>
    </dgm:pt>
    <dgm:pt modelId="{C6310608-5CD4-6E48-BF5F-B7D8E847D597}" type="pres">
      <dgm:prSet presAssocID="{02B1350E-BAFB-4416-AD0C-98D3FB2C3EE8}" presName="node" presStyleLbl="node1" presStyleIdx="2" presStyleCnt="6">
        <dgm:presLayoutVars>
          <dgm:bulletEnabled val="1"/>
        </dgm:presLayoutVars>
      </dgm:prSet>
      <dgm:spPr/>
    </dgm:pt>
    <dgm:pt modelId="{7EA03EFE-6AEE-6641-B826-EC91CA9E8B42}" type="pres">
      <dgm:prSet presAssocID="{E9D091B1-9E84-4472-AFC3-3DAE1F12379D}" presName="sibTrans" presStyleCnt="0"/>
      <dgm:spPr/>
    </dgm:pt>
    <dgm:pt modelId="{3013B502-7157-674C-ACB5-4DE898CB2F54}" type="pres">
      <dgm:prSet presAssocID="{7685EFB8-6CDF-4B37-9131-ADF8C34B0447}" presName="node" presStyleLbl="node1" presStyleIdx="3" presStyleCnt="6">
        <dgm:presLayoutVars>
          <dgm:bulletEnabled val="1"/>
        </dgm:presLayoutVars>
      </dgm:prSet>
      <dgm:spPr/>
    </dgm:pt>
    <dgm:pt modelId="{7A7C37C6-099B-5B4E-9F0F-AAC778FB6805}" type="pres">
      <dgm:prSet presAssocID="{38FB4BEA-E33B-4564-9460-7FFB411FAE6A}" presName="sibTrans" presStyleCnt="0"/>
      <dgm:spPr/>
    </dgm:pt>
    <dgm:pt modelId="{562AD1ED-4D8C-C34D-9343-5EE460B4FB6C}" type="pres">
      <dgm:prSet presAssocID="{103AA1AD-1606-4009-A9EA-B843DAD89D7D}" presName="node" presStyleLbl="node1" presStyleIdx="4" presStyleCnt="6">
        <dgm:presLayoutVars>
          <dgm:bulletEnabled val="1"/>
        </dgm:presLayoutVars>
      </dgm:prSet>
      <dgm:spPr/>
    </dgm:pt>
    <dgm:pt modelId="{116DA4D4-7B31-D847-B514-747DDD78137A}" type="pres">
      <dgm:prSet presAssocID="{DF895556-70B5-44EB-A210-0F545E5D834D}" presName="sibTrans" presStyleCnt="0"/>
      <dgm:spPr/>
    </dgm:pt>
    <dgm:pt modelId="{DB22F7EE-D02D-644D-B5C3-49575F54CEA2}" type="pres">
      <dgm:prSet presAssocID="{797DD8E4-4279-4980-A0A6-FE18382D740D}" presName="node" presStyleLbl="node1" presStyleIdx="5" presStyleCnt="6">
        <dgm:presLayoutVars>
          <dgm:bulletEnabled val="1"/>
        </dgm:presLayoutVars>
      </dgm:prSet>
      <dgm:spPr/>
    </dgm:pt>
  </dgm:ptLst>
  <dgm:cxnLst>
    <dgm:cxn modelId="{B262B522-55EB-9A40-9F20-F094316B85DF}" type="presOf" srcId="{5D000592-46BC-494A-8EEB-5CFC5157E968}" destId="{30467972-8F84-D547-94AA-3ACC9D4B2528}" srcOrd="0" destOrd="0" presId="urn:microsoft.com/office/officeart/2005/8/layout/default"/>
    <dgm:cxn modelId="{36B7B22A-C7E2-2B4D-A40B-37034273CBE7}" type="presOf" srcId="{7685EFB8-6CDF-4B37-9131-ADF8C34B0447}" destId="{3013B502-7157-674C-ACB5-4DE898CB2F54}" srcOrd="0" destOrd="0" presId="urn:microsoft.com/office/officeart/2005/8/layout/default"/>
    <dgm:cxn modelId="{D73A3E48-85E5-7A49-820A-1A3FCB659BFD}" type="presOf" srcId="{02B1350E-BAFB-4416-AD0C-98D3FB2C3EE8}" destId="{C6310608-5CD4-6E48-BF5F-B7D8E847D597}" srcOrd="0" destOrd="0" presId="urn:microsoft.com/office/officeart/2005/8/layout/default"/>
    <dgm:cxn modelId="{6651EF4C-7662-4F93-A571-C0D4E4FD4FFF}" srcId="{17AF7F87-DFA0-462B-AB62-2C1AF803ECF5}" destId="{797DD8E4-4279-4980-A0A6-FE18382D740D}" srcOrd="5" destOrd="0" parTransId="{45488224-A0DC-4B0B-92D7-D27449BFBD34}" sibTransId="{AC92B664-4739-4F89-A7F8-490BE38A11F1}"/>
    <dgm:cxn modelId="{F7775457-503B-6E48-A5D3-44D208D91A5A}" type="presOf" srcId="{45269E4D-EE76-4945-B1B6-93A10CAD25B1}" destId="{205E84B2-F34F-AA46-87CA-E2FC9DCCBF4A}" srcOrd="0" destOrd="0" presId="urn:microsoft.com/office/officeart/2005/8/layout/default"/>
    <dgm:cxn modelId="{7761A46F-C5F2-4E83-8D5F-5BA30E1F746D}" srcId="{17AF7F87-DFA0-462B-AB62-2C1AF803ECF5}" destId="{45269E4D-EE76-4945-B1B6-93A10CAD25B1}" srcOrd="1" destOrd="0" parTransId="{AC6069F3-B47B-46F9-BD7C-25833A039E1A}" sibTransId="{BD439736-7D7E-40E4-A578-BEFBFC50BCD3}"/>
    <dgm:cxn modelId="{3C9F4573-2B4A-7A44-84DD-1EC028EAC432}" type="presOf" srcId="{17AF7F87-DFA0-462B-AB62-2C1AF803ECF5}" destId="{AB4D317B-7982-C94D-9092-8F83EB913417}" srcOrd="0" destOrd="0" presId="urn:microsoft.com/office/officeart/2005/8/layout/default"/>
    <dgm:cxn modelId="{D9DD2F8C-2DAC-9C40-B747-7AEEF95C93F0}" type="presOf" srcId="{103AA1AD-1606-4009-A9EA-B843DAD89D7D}" destId="{562AD1ED-4D8C-C34D-9343-5EE460B4FB6C}" srcOrd="0" destOrd="0" presId="urn:microsoft.com/office/officeart/2005/8/layout/default"/>
    <dgm:cxn modelId="{A8C8819A-E0BA-4066-A05A-BBF60533853D}" srcId="{17AF7F87-DFA0-462B-AB62-2C1AF803ECF5}" destId="{5D000592-46BC-494A-8EEB-5CFC5157E968}" srcOrd="0" destOrd="0" parTransId="{155030D8-4D24-4A51-ABEE-C1863396E5E0}" sibTransId="{8EBEB4F6-7428-4F8A-846D-7437FF1D0565}"/>
    <dgm:cxn modelId="{6DAB11B0-51E6-4EBF-8B3F-FFA018FC1A5F}" srcId="{17AF7F87-DFA0-462B-AB62-2C1AF803ECF5}" destId="{7685EFB8-6CDF-4B37-9131-ADF8C34B0447}" srcOrd="3" destOrd="0" parTransId="{6CACC862-C61E-41D8-8167-F428963908C0}" sibTransId="{38FB4BEA-E33B-4564-9460-7FFB411FAE6A}"/>
    <dgm:cxn modelId="{8BFE68B4-5232-4694-8144-7F92A2D1FDD9}" srcId="{17AF7F87-DFA0-462B-AB62-2C1AF803ECF5}" destId="{02B1350E-BAFB-4416-AD0C-98D3FB2C3EE8}" srcOrd="2" destOrd="0" parTransId="{43402653-FB90-4D3C-867A-92339A57F409}" sibTransId="{E9D091B1-9E84-4472-AFC3-3DAE1F12379D}"/>
    <dgm:cxn modelId="{EF09E4E1-89E8-CC46-950E-7219978C48E3}" type="presOf" srcId="{797DD8E4-4279-4980-A0A6-FE18382D740D}" destId="{DB22F7EE-D02D-644D-B5C3-49575F54CEA2}" srcOrd="0" destOrd="0" presId="urn:microsoft.com/office/officeart/2005/8/layout/default"/>
    <dgm:cxn modelId="{7858AEFD-3AD8-4A54-8FC9-57A48BF9C67A}" srcId="{17AF7F87-DFA0-462B-AB62-2C1AF803ECF5}" destId="{103AA1AD-1606-4009-A9EA-B843DAD89D7D}" srcOrd="4" destOrd="0" parTransId="{2BCE5C3E-DE4F-4AC8-9053-E6BAD01D82F1}" sibTransId="{DF895556-70B5-44EB-A210-0F545E5D834D}"/>
    <dgm:cxn modelId="{4C65E26B-A966-FE4B-8D30-918998B486A1}" type="presParOf" srcId="{AB4D317B-7982-C94D-9092-8F83EB913417}" destId="{30467972-8F84-D547-94AA-3ACC9D4B2528}" srcOrd="0" destOrd="0" presId="urn:microsoft.com/office/officeart/2005/8/layout/default"/>
    <dgm:cxn modelId="{2EEC3308-04BA-1C43-9117-948DBFFAA805}" type="presParOf" srcId="{AB4D317B-7982-C94D-9092-8F83EB913417}" destId="{C184361B-DA17-6444-871E-6B5664E6E046}" srcOrd="1" destOrd="0" presId="urn:microsoft.com/office/officeart/2005/8/layout/default"/>
    <dgm:cxn modelId="{EE5EF29D-F945-AC42-A161-EE2A846C85E1}" type="presParOf" srcId="{AB4D317B-7982-C94D-9092-8F83EB913417}" destId="{205E84B2-F34F-AA46-87CA-E2FC9DCCBF4A}" srcOrd="2" destOrd="0" presId="urn:microsoft.com/office/officeart/2005/8/layout/default"/>
    <dgm:cxn modelId="{0A71D769-CA00-4A4A-ABC5-BA3BB302B696}" type="presParOf" srcId="{AB4D317B-7982-C94D-9092-8F83EB913417}" destId="{6EC7C237-3D1C-804A-B775-A15974A12428}" srcOrd="3" destOrd="0" presId="urn:microsoft.com/office/officeart/2005/8/layout/default"/>
    <dgm:cxn modelId="{774AEC3D-2C1A-4D4E-B56D-E4D5227CD3E2}" type="presParOf" srcId="{AB4D317B-7982-C94D-9092-8F83EB913417}" destId="{C6310608-5CD4-6E48-BF5F-B7D8E847D597}" srcOrd="4" destOrd="0" presId="urn:microsoft.com/office/officeart/2005/8/layout/default"/>
    <dgm:cxn modelId="{BC408EB2-C869-6040-860B-0722AB8CB08C}" type="presParOf" srcId="{AB4D317B-7982-C94D-9092-8F83EB913417}" destId="{7EA03EFE-6AEE-6641-B826-EC91CA9E8B42}" srcOrd="5" destOrd="0" presId="urn:microsoft.com/office/officeart/2005/8/layout/default"/>
    <dgm:cxn modelId="{C6566426-2079-EE4E-A17A-04786A2DD458}" type="presParOf" srcId="{AB4D317B-7982-C94D-9092-8F83EB913417}" destId="{3013B502-7157-674C-ACB5-4DE898CB2F54}" srcOrd="6" destOrd="0" presId="urn:microsoft.com/office/officeart/2005/8/layout/default"/>
    <dgm:cxn modelId="{40851DB7-8653-0F42-947B-294305B2293E}" type="presParOf" srcId="{AB4D317B-7982-C94D-9092-8F83EB913417}" destId="{7A7C37C6-099B-5B4E-9F0F-AAC778FB6805}" srcOrd="7" destOrd="0" presId="urn:microsoft.com/office/officeart/2005/8/layout/default"/>
    <dgm:cxn modelId="{6BBDBBB6-92AB-D245-A166-A8D795578414}" type="presParOf" srcId="{AB4D317B-7982-C94D-9092-8F83EB913417}" destId="{562AD1ED-4D8C-C34D-9343-5EE460B4FB6C}" srcOrd="8" destOrd="0" presId="urn:microsoft.com/office/officeart/2005/8/layout/default"/>
    <dgm:cxn modelId="{EFF52ECC-0DC3-6A46-B1CE-8494ED4C37EC}" type="presParOf" srcId="{AB4D317B-7982-C94D-9092-8F83EB913417}" destId="{116DA4D4-7B31-D847-B514-747DDD78137A}" srcOrd="9" destOrd="0" presId="urn:microsoft.com/office/officeart/2005/8/layout/default"/>
    <dgm:cxn modelId="{56A8CA97-6C94-A344-A7FF-B6391CF39EC7}" type="presParOf" srcId="{AB4D317B-7982-C94D-9092-8F83EB913417}" destId="{DB22F7EE-D02D-644D-B5C3-49575F54CEA2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0BC9B88-8049-4F0D-828E-21502DD89FB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B4D59CD0-40C5-4165-885B-47008B84AC5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Similar to clusters but processors are more loosely coupled, tend to be heterogeneous, and are not all in a central location.</a:t>
          </a:r>
        </a:p>
      </dgm:t>
    </dgm:pt>
    <dgm:pt modelId="{7EDA9DB2-2F47-491A-B0FC-3431730DF447}" type="parTrans" cxnId="{A8BBF3A4-B656-4961-8FF6-356701A1D2DE}">
      <dgm:prSet/>
      <dgm:spPr/>
      <dgm:t>
        <a:bodyPr/>
        <a:lstStyle/>
        <a:p>
          <a:endParaRPr lang="en-US"/>
        </a:p>
      </dgm:t>
    </dgm:pt>
    <dgm:pt modelId="{53CC2C13-CE35-4FA5-937F-B11211C94AB8}" type="sibTrans" cxnId="{A8BBF3A4-B656-4961-8FF6-356701A1D2DE}">
      <dgm:prSet/>
      <dgm:spPr/>
      <dgm:t>
        <a:bodyPr/>
        <a:lstStyle/>
        <a:p>
          <a:endParaRPr lang="en-US"/>
        </a:p>
      </dgm:t>
    </dgm:pt>
    <dgm:pt modelId="{E34167E1-D3D2-4681-BC1A-497F261D683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Can handle workloads similar to those on supercomputers, but grid 	computers connect over a network (Internet?) and supercomputers’ 	CPUs connect to a high-speed internal bus/network</a:t>
          </a:r>
        </a:p>
      </dgm:t>
    </dgm:pt>
    <dgm:pt modelId="{16B3D498-40C0-48D1-A634-C9862BCCCA5D}" type="parTrans" cxnId="{DD30CD7A-CBC2-4CAC-A201-916103AA2820}">
      <dgm:prSet/>
      <dgm:spPr/>
      <dgm:t>
        <a:bodyPr/>
        <a:lstStyle/>
        <a:p>
          <a:endParaRPr lang="en-US"/>
        </a:p>
      </dgm:t>
    </dgm:pt>
    <dgm:pt modelId="{1BCE5800-9B40-4344-B5E0-96252A81B320}" type="sibTrans" cxnId="{DD30CD7A-CBC2-4CAC-A201-916103AA2820}">
      <dgm:prSet/>
      <dgm:spPr/>
      <dgm:t>
        <a:bodyPr/>
        <a:lstStyle/>
        <a:p>
          <a:endParaRPr lang="en-US"/>
        </a:p>
      </dgm:t>
    </dgm:pt>
    <dgm:pt modelId="{463FB0FC-B047-4512-993A-AE834DC4B21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Problems are broken up into parts and distributed across multiple 	computers in the grid – less communication between parts than in 	clusters.</a:t>
          </a:r>
        </a:p>
      </dgm:t>
    </dgm:pt>
    <dgm:pt modelId="{5ECD58D4-835D-4B96-9B55-76AEE9951ACA}" type="parTrans" cxnId="{460E3806-5DB1-4B72-A13B-3ACCEAFF0057}">
      <dgm:prSet/>
      <dgm:spPr/>
      <dgm:t>
        <a:bodyPr/>
        <a:lstStyle/>
        <a:p>
          <a:endParaRPr lang="en-US"/>
        </a:p>
      </dgm:t>
    </dgm:pt>
    <dgm:pt modelId="{4178F9B4-C5D0-4ECE-8591-3AADE3052C1D}" type="sibTrans" cxnId="{460E3806-5DB1-4B72-A13B-3ACCEAFF0057}">
      <dgm:prSet/>
      <dgm:spPr/>
      <dgm:t>
        <a:bodyPr/>
        <a:lstStyle/>
        <a:p>
          <a:endParaRPr lang="en-US"/>
        </a:p>
      </dgm:t>
    </dgm:pt>
    <dgm:pt modelId="{B6F9E8B8-EF0E-4290-847C-BF1AAFB9CCA1}" type="pres">
      <dgm:prSet presAssocID="{C0BC9B88-8049-4F0D-828E-21502DD89FB8}" presName="root" presStyleCnt="0">
        <dgm:presLayoutVars>
          <dgm:dir/>
          <dgm:resizeHandles val="exact"/>
        </dgm:presLayoutVars>
      </dgm:prSet>
      <dgm:spPr/>
    </dgm:pt>
    <dgm:pt modelId="{9CEDF9DA-0210-437E-AD03-0453E697A3AD}" type="pres">
      <dgm:prSet presAssocID="{B4D59CD0-40C5-4165-885B-47008B84AC5A}" presName="compNode" presStyleCnt="0"/>
      <dgm:spPr/>
    </dgm:pt>
    <dgm:pt modelId="{F5FB2CB3-8D88-4394-B8CD-8A21EAF1DE51}" type="pres">
      <dgm:prSet presAssocID="{B4D59CD0-40C5-4165-885B-47008B84AC5A}" presName="bgRect" presStyleLbl="bgShp" presStyleIdx="0" presStyleCnt="3"/>
      <dgm:spPr/>
    </dgm:pt>
    <dgm:pt modelId="{9B92472D-3161-41FB-9FBB-08FD3E0E2D0A}" type="pres">
      <dgm:prSet presAssocID="{B4D59CD0-40C5-4165-885B-47008B84AC5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owchart"/>
        </a:ext>
      </dgm:extLst>
    </dgm:pt>
    <dgm:pt modelId="{4CB2B37C-5C34-4A7C-80F1-3BE37B749061}" type="pres">
      <dgm:prSet presAssocID="{B4D59CD0-40C5-4165-885B-47008B84AC5A}" presName="spaceRect" presStyleCnt="0"/>
      <dgm:spPr/>
    </dgm:pt>
    <dgm:pt modelId="{6B224BB9-8CF1-412E-9616-452E2D4B783D}" type="pres">
      <dgm:prSet presAssocID="{B4D59CD0-40C5-4165-885B-47008B84AC5A}" presName="parTx" presStyleLbl="revTx" presStyleIdx="0" presStyleCnt="3">
        <dgm:presLayoutVars>
          <dgm:chMax val="0"/>
          <dgm:chPref val="0"/>
        </dgm:presLayoutVars>
      </dgm:prSet>
      <dgm:spPr/>
    </dgm:pt>
    <dgm:pt modelId="{14A8C320-E91C-46B0-9DCB-661A21C4F17A}" type="pres">
      <dgm:prSet presAssocID="{53CC2C13-CE35-4FA5-937F-B11211C94AB8}" presName="sibTrans" presStyleCnt="0"/>
      <dgm:spPr/>
    </dgm:pt>
    <dgm:pt modelId="{806D34B5-C12C-4E3B-9891-46C0F4CAE49F}" type="pres">
      <dgm:prSet presAssocID="{E34167E1-D3D2-4681-BC1A-497F261D6834}" presName="compNode" presStyleCnt="0"/>
      <dgm:spPr/>
    </dgm:pt>
    <dgm:pt modelId="{4FE8166B-5DB5-4673-A6B8-9CF7CAC2CB00}" type="pres">
      <dgm:prSet presAssocID="{E34167E1-D3D2-4681-BC1A-497F261D6834}" presName="bgRect" presStyleLbl="bgShp" presStyleIdx="1" presStyleCnt="3"/>
      <dgm:spPr/>
    </dgm:pt>
    <dgm:pt modelId="{3CAE91B8-323A-43C9-890F-86438B63F86F}" type="pres">
      <dgm:prSet presAssocID="{E34167E1-D3D2-4681-BC1A-497F261D683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7E084828-31E6-40BE-8CB6-C40F3D6FDE78}" type="pres">
      <dgm:prSet presAssocID="{E34167E1-D3D2-4681-BC1A-497F261D6834}" presName="spaceRect" presStyleCnt="0"/>
      <dgm:spPr/>
    </dgm:pt>
    <dgm:pt modelId="{FC27BAE7-ED7A-45D7-BA78-A7EE85CB53DF}" type="pres">
      <dgm:prSet presAssocID="{E34167E1-D3D2-4681-BC1A-497F261D6834}" presName="parTx" presStyleLbl="revTx" presStyleIdx="1" presStyleCnt="3">
        <dgm:presLayoutVars>
          <dgm:chMax val="0"/>
          <dgm:chPref val="0"/>
        </dgm:presLayoutVars>
      </dgm:prSet>
      <dgm:spPr/>
    </dgm:pt>
    <dgm:pt modelId="{5111A556-9726-4D88-B7B9-354263E42430}" type="pres">
      <dgm:prSet presAssocID="{1BCE5800-9B40-4344-B5E0-96252A81B320}" presName="sibTrans" presStyleCnt="0"/>
      <dgm:spPr/>
    </dgm:pt>
    <dgm:pt modelId="{9C9D0067-F574-4BCB-939D-BDEF1BBCFF7D}" type="pres">
      <dgm:prSet presAssocID="{463FB0FC-B047-4512-993A-AE834DC4B213}" presName="compNode" presStyleCnt="0"/>
      <dgm:spPr/>
    </dgm:pt>
    <dgm:pt modelId="{53D72CB9-5839-4101-8BF5-1F41884CFC4A}" type="pres">
      <dgm:prSet presAssocID="{463FB0FC-B047-4512-993A-AE834DC4B213}" presName="bgRect" presStyleLbl="bgShp" presStyleIdx="2" presStyleCnt="3"/>
      <dgm:spPr/>
    </dgm:pt>
    <dgm:pt modelId="{C38DAEAA-1D8A-4B7F-BF88-446E43BAF432}" type="pres">
      <dgm:prSet presAssocID="{463FB0FC-B047-4512-993A-AE834DC4B21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sconnected"/>
        </a:ext>
      </dgm:extLst>
    </dgm:pt>
    <dgm:pt modelId="{8107E1DA-A224-40B9-A2AD-FD8979DB44C1}" type="pres">
      <dgm:prSet presAssocID="{463FB0FC-B047-4512-993A-AE834DC4B213}" presName="spaceRect" presStyleCnt="0"/>
      <dgm:spPr/>
    </dgm:pt>
    <dgm:pt modelId="{D6AB3BE4-D767-4116-AD09-EBC3DC248CD5}" type="pres">
      <dgm:prSet presAssocID="{463FB0FC-B047-4512-993A-AE834DC4B213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460E3806-5DB1-4B72-A13B-3ACCEAFF0057}" srcId="{C0BC9B88-8049-4F0D-828E-21502DD89FB8}" destId="{463FB0FC-B047-4512-993A-AE834DC4B213}" srcOrd="2" destOrd="0" parTransId="{5ECD58D4-835D-4B96-9B55-76AEE9951ACA}" sibTransId="{4178F9B4-C5D0-4ECE-8591-3AADE3052C1D}"/>
    <dgm:cxn modelId="{422EDC0C-2A9B-F044-B091-A155B875E119}" type="presOf" srcId="{E34167E1-D3D2-4681-BC1A-497F261D6834}" destId="{FC27BAE7-ED7A-45D7-BA78-A7EE85CB53DF}" srcOrd="0" destOrd="0" presId="urn:microsoft.com/office/officeart/2018/2/layout/IconVerticalSolidList"/>
    <dgm:cxn modelId="{DF1F0158-65F2-1A4D-97D4-316E16BFB0EE}" type="presOf" srcId="{463FB0FC-B047-4512-993A-AE834DC4B213}" destId="{D6AB3BE4-D767-4116-AD09-EBC3DC248CD5}" srcOrd="0" destOrd="0" presId="urn:microsoft.com/office/officeart/2018/2/layout/IconVerticalSolidList"/>
    <dgm:cxn modelId="{DD30CD7A-CBC2-4CAC-A201-916103AA2820}" srcId="{C0BC9B88-8049-4F0D-828E-21502DD89FB8}" destId="{E34167E1-D3D2-4681-BC1A-497F261D6834}" srcOrd="1" destOrd="0" parTransId="{16B3D498-40C0-48D1-A634-C9862BCCCA5D}" sibTransId="{1BCE5800-9B40-4344-B5E0-96252A81B320}"/>
    <dgm:cxn modelId="{49A5568D-6D04-A445-AEBF-01A2C6A664C1}" type="presOf" srcId="{B4D59CD0-40C5-4165-885B-47008B84AC5A}" destId="{6B224BB9-8CF1-412E-9616-452E2D4B783D}" srcOrd="0" destOrd="0" presId="urn:microsoft.com/office/officeart/2018/2/layout/IconVerticalSolidList"/>
    <dgm:cxn modelId="{9F24E497-6A97-6145-889F-B3C51A80F625}" type="presOf" srcId="{C0BC9B88-8049-4F0D-828E-21502DD89FB8}" destId="{B6F9E8B8-EF0E-4290-847C-BF1AAFB9CCA1}" srcOrd="0" destOrd="0" presId="urn:microsoft.com/office/officeart/2018/2/layout/IconVerticalSolidList"/>
    <dgm:cxn modelId="{A8BBF3A4-B656-4961-8FF6-356701A1D2DE}" srcId="{C0BC9B88-8049-4F0D-828E-21502DD89FB8}" destId="{B4D59CD0-40C5-4165-885B-47008B84AC5A}" srcOrd="0" destOrd="0" parTransId="{7EDA9DB2-2F47-491A-B0FC-3431730DF447}" sibTransId="{53CC2C13-CE35-4FA5-937F-B11211C94AB8}"/>
    <dgm:cxn modelId="{1E8DCA1D-5770-8942-861B-92A0018C2B12}" type="presParOf" srcId="{B6F9E8B8-EF0E-4290-847C-BF1AAFB9CCA1}" destId="{9CEDF9DA-0210-437E-AD03-0453E697A3AD}" srcOrd="0" destOrd="0" presId="urn:microsoft.com/office/officeart/2018/2/layout/IconVerticalSolidList"/>
    <dgm:cxn modelId="{E1B68ABB-C12F-8848-B7DB-C74229AA522D}" type="presParOf" srcId="{9CEDF9DA-0210-437E-AD03-0453E697A3AD}" destId="{F5FB2CB3-8D88-4394-B8CD-8A21EAF1DE51}" srcOrd="0" destOrd="0" presId="urn:microsoft.com/office/officeart/2018/2/layout/IconVerticalSolidList"/>
    <dgm:cxn modelId="{10C42FEF-221A-4149-9377-F5F58708C7C5}" type="presParOf" srcId="{9CEDF9DA-0210-437E-AD03-0453E697A3AD}" destId="{9B92472D-3161-41FB-9FBB-08FD3E0E2D0A}" srcOrd="1" destOrd="0" presId="urn:microsoft.com/office/officeart/2018/2/layout/IconVerticalSolidList"/>
    <dgm:cxn modelId="{4C8A6523-635F-6041-ACF4-F4D669DF97B2}" type="presParOf" srcId="{9CEDF9DA-0210-437E-AD03-0453E697A3AD}" destId="{4CB2B37C-5C34-4A7C-80F1-3BE37B749061}" srcOrd="2" destOrd="0" presId="urn:microsoft.com/office/officeart/2018/2/layout/IconVerticalSolidList"/>
    <dgm:cxn modelId="{4C1B65E9-7850-D748-A114-96215E1FE7E4}" type="presParOf" srcId="{9CEDF9DA-0210-437E-AD03-0453E697A3AD}" destId="{6B224BB9-8CF1-412E-9616-452E2D4B783D}" srcOrd="3" destOrd="0" presId="urn:microsoft.com/office/officeart/2018/2/layout/IconVerticalSolidList"/>
    <dgm:cxn modelId="{A85198FA-7DBC-284F-8AEA-54925D98DFFD}" type="presParOf" srcId="{B6F9E8B8-EF0E-4290-847C-BF1AAFB9CCA1}" destId="{14A8C320-E91C-46B0-9DCB-661A21C4F17A}" srcOrd="1" destOrd="0" presId="urn:microsoft.com/office/officeart/2018/2/layout/IconVerticalSolidList"/>
    <dgm:cxn modelId="{C97AF5E7-FABD-524D-9D76-1359313BA3D4}" type="presParOf" srcId="{B6F9E8B8-EF0E-4290-847C-BF1AAFB9CCA1}" destId="{806D34B5-C12C-4E3B-9891-46C0F4CAE49F}" srcOrd="2" destOrd="0" presId="urn:microsoft.com/office/officeart/2018/2/layout/IconVerticalSolidList"/>
    <dgm:cxn modelId="{4F148F8F-4D8A-124C-B8A3-E37438185512}" type="presParOf" srcId="{806D34B5-C12C-4E3B-9891-46C0F4CAE49F}" destId="{4FE8166B-5DB5-4673-A6B8-9CF7CAC2CB00}" srcOrd="0" destOrd="0" presId="urn:microsoft.com/office/officeart/2018/2/layout/IconVerticalSolidList"/>
    <dgm:cxn modelId="{65C67690-6502-7147-A03D-71FF9C3F157A}" type="presParOf" srcId="{806D34B5-C12C-4E3B-9891-46C0F4CAE49F}" destId="{3CAE91B8-323A-43C9-890F-86438B63F86F}" srcOrd="1" destOrd="0" presId="urn:microsoft.com/office/officeart/2018/2/layout/IconVerticalSolidList"/>
    <dgm:cxn modelId="{1CB1F4EE-1B3B-5546-A7A8-938CE27BF5C6}" type="presParOf" srcId="{806D34B5-C12C-4E3B-9891-46C0F4CAE49F}" destId="{7E084828-31E6-40BE-8CB6-C40F3D6FDE78}" srcOrd="2" destOrd="0" presId="urn:microsoft.com/office/officeart/2018/2/layout/IconVerticalSolidList"/>
    <dgm:cxn modelId="{F37C5CB5-A11E-CD4E-A893-6E39287F2515}" type="presParOf" srcId="{806D34B5-C12C-4E3B-9891-46C0F4CAE49F}" destId="{FC27BAE7-ED7A-45D7-BA78-A7EE85CB53DF}" srcOrd="3" destOrd="0" presId="urn:microsoft.com/office/officeart/2018/2/layout/IconVerticalSolidList"/>
    <dgm:cxn modelId="{8FA74CC5-0825-A147-B2B6-F14543D69DDE}" type="presParOf" srcId="{B6F9E8B8-EF0E-4290-847C-BF1AAFB9CCA1}" destId="{5111A556-9726-4D88-B7B9-354263E42430}" srcOrd="3" destOrd="0" presId="urn:microsoft.com/office/officeart/2018/2/layout/IconVerticalSolidList"/>
    <dgm:cxn modelId="{FE75B93F-36F3-674C-B402-D622D8133F06}" type="presParOf" srcId="{B6F9E8B8-EF0E-4290-847C-BF1AAFB9CCA1}" destId="{9C9D0067-F574-4BCB-939D-BDEF1BBCFF7D}" srcOrd="4" destOrd="0" presId="urn:microsoft.com/office/officeart/2018/2/layout/IconVerticalSolidList"/>
    <dgm:cxn modelId="{4F467533-A22F-4B47-A145-35CA777AFA1E}" type="presParOf" srcId="{9C9D0067-F574-4BCB-939D-BDEF1BBCFF7D}" destId="{53D72CB9-5839-4101-8BF5-1F41884CFC4A}" srcOrd="0" destOrd="0" presId="urn:microsoft.com/office/officeart/2018/2/layout/IconVerticalSolidList"/>
    <dgm:cxn modelId="{72B0D00F-34B1-E846-B4C2-CD5395E912CF}" type="presParOf" srcId="{9C9D0067-F574-4BCB-939D-BDEF1BBCFF7D}" destId="{C38DAEAA-1D8A-4B7F-BF88-446E43BAF432}" srcOrd="1" destOrd="0" presId="urn:microsoft.com/office/officeart/2018/2/layout/IconVerticalSolidList"/>
    <dgm:cxn modelId="{5D7B6880-31E3-F54D-91E8-4DF5A23881C0}" type="presParOf" srcId="{9C9D0067-F574-4BCB-939D-BDEF1BBCFF7D}" destId="{8107E1DA-A224-40B9-A2AD-FD8979DB44C1}" srcOrd="2" destOrd="0" presId="urn:microsoft.com/office/officeart/2018/2/layout/IconVerticalSolidList"/>
    <dgm:cxn modelId="{F84615EF-32D3-FF4B-B0B1-11FF931AB1AC}" type="presParOf" srcId="{9C9D0067-F574-4BCB-939D-BDEF1BBCFF7D}" destId="{D6AB3BE4-D767-4116-AD09-EBC3DC248CD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8ED3A42-0513-4A2D-87E9-5959179B2CF3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16EBB13-910C-4D05-AC0A-B8604BD8B4D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Fabric layer</a:t>
          </a:r>
          <a:r>
            <a:rPr lang="en-US"/>
            <a:t>: interfaces to local resources at a specific site</a:t>
          </a:r>
        </a:p>
      </dgm:t>
    </dgm:pt>
    <dgm:pt modelId="{421AA7DB-B8EC-4645-B143-1CA17A7EE6DC}" type="parTrans" cxnId="{6E6D90A7-F7EB-441C-AADD-51B4836BFC17}">
      <dgm:prSet/>
      <dgm:spPr/>
      <dgm:t>
        <a:bodyPr/>
        <a:lstStyle/>
        <a:p>
          <a:endParaRPr lang="en-US"/>
        </a:p>
      </dgm:t>
    </dgm:pt>
    <dgm:pt modelId="{F380E3B1-6141-481F-8467-6A10ACA0B156}" type="sibTrans" cxnId="{6E6D90A7-F7EB-441C-AADD-51B4836BFC1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3E29BDB-558F-4880-9145-671A8F1EF7E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Connectivity layer</a:t>
          </a:r>
          <a:r>
            <a:rPr lang="en-US"/>
            <a:t>: protocols to support usage of </a:t>
          </a:r>
          <a:r>
            <a:rPr lang="en-US" i="1"/>
            <a:t>multiple resources </a:t>
          </a:r>
          <a:r>
            <a:rPr lang="en-US"/>
            <a:t>for a single application; e.g., access a remote resource or transfer data between resources; and protocols to provide security</a:t>
          </a:r>
        </a:p>
      </dgm:t>
    </dgm:pt>
    <dgm:pt modelId="{03640829-767A-4E9A-9F35-7DC745727B46}" type="parTrans" cxnId="{B9835511-BE7D-4014-A8F9-8C1A262DD7D8}">
      <dgm:prSet/>
      <dgm:spPr/>
      <dgm:t>
        <a:bodyPr/>
        <a:lstStyle/>
        <a:p>
          <a:endParaRPr lang="en-US"/>
        </a:p>
      </dgm:t>
    </dgm:pt>
    <dgm:pt modelId="{A77A66C8-BBDD-4042-8643-4A661D3BE3BA}" type="sibTrans" cxnId="{B9835511-BE7D-4014-A8F9-8C1A262DD7D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DC239C6-84BE-4BCE-AA9D-1D8A823C48B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Resource layer </a:t>
          </a:r>
          <a:r>
            <a:rPr lang="en-US"/>
            <a:t>manages a </a:t>
          </a:r>
          <a:r>
            <a:rPr lang="en-US" i="1"/>
            <a:t>single resource, </a:t>
          </a:r>
          <a:r>
            <a:rPr lang="en-US"/>
            <a:t>using functions supplied by the connectivity layer</a:t>
          </a:r>
        </a:p>
      </dgm:t>
    </dgm:pt>
    <dgm:pt modelId="{FAFB4365-84D0-4D38-9ED0-7BF56FCFAFF4}" type="parTrans" cxnId="{BC103CF2-E4C2-4B95-9A1B-5BD1A25F37E4}">
      <dgm:prSet/>
      <dgm:spPr/>
      <dgm:t>
        <a:bodyPr/>
        <a:lstStyle/>
        <a:p>
          <a:endParaRPr lang="en-US"/>
        </a:p>
      </dgm:t>
    </dgm:pt>
    <dgm:pt modelId="{9D53B812-F609-4096-A53E-692F98365161}" type="sibTrans" cxnId="{BC103CF2-E4C2-4B95-9A1B-5BD1A25F37E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A2B4820-8145-4E87-9A3D-DD6123B4E90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Collective layer: </a:t>
          </a:r>
          <a:r>
            <a:rPr lang="en-US"/>
            <a:t>resource discovery, allocation, scheduling, etc.</a:t>
          </a:r>
        </a:p>
      </dgm:t>
    </dgm:pt>
    <dgm:pt modelId="{7C1D797D-6379-45D0-B011-D13B0059FCA8}" type="parTrans" cxnId="{BA04409B-EDD4-41BD-B1A9-6DFBF05B8C61}">
      <dgm:prSet/>
      <dgm:spPr/>
      <dgm:t>
        <a:bodyPr/>
        <a:lstStyle/>
        <a:p>
          <a:endParaRPr lang="en-US"/>
        </a:p>
      </dgm:t>
    </dgm:pt>
    <dgm:pt modelId="{4AB85C18-38C0-46C3-A25E-3A94EB9B2899}" type="sibTrans" cxnId="{BA04409B-EDD4-41BD-B1A9-6DFBF05B8C6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ED9DA8E0-F362-4C99-AB15-C24085928F6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Applications</a:t>
          </a:r>
          <a:r>
            <a:rPr lang="en-US"/>
            <a:t>: use the grid resources</a:t>
          </a:r>
        </a:p>
      </dgm:t>
    </dgm:pt>
    <dgm:pt modelId="{564DD0DA-3C50-439A-9E1F-D2AC0C18391E}" type="parTrans" cxnId="{17076B93-8F44-443E-99A8-548EA94FE4B7}">
      <dgm:prSet/>
      <dgm:spPr/>
      <dgm:t>
        <a:bodyPr/>
        <a:lstStyle/>
        <a:p>
          <a:endParaRPr lang="en-US"/>
        </a:p>
      </dgm:t>
    </dgm:pt>
    <dgm:pt modelId="{9AEC88D9-A92C-452D-8B8B-0B614224AED3}" type="sibTrans" cxnId="{17076B93-8F44-443E-99A8-548EA94FE4B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A5358EB-75B6-4B9F-BF1F-C8325F24749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The collective, connectivity and resource layers</a:t>
          </a:r>
        </a:p>
      </dgm:t>
    </dgm:pt>
    <dgm:pt modelId="{3DF5346C-27E4-4626-9AB2-5004F02B9050}" type="parTrans" cxnId="{FA7879CA-B96C-4024-AB6C-E1BEC7568BC7}">
      <dgm:prSet/>
      <dgm:spPr/>
      <dgm:t>
        <a:bodyPr/>
        <a:lstStyle/>
        <a:p>
          <a:endParaRPr lang="en-US"/>
        </a:p>
      </dgm:t>
    </dgm:pt>
    <dgm:pt modelId="{361B31C9-594C-47DC-9387-3C53A9F8ADDD}" type="sibTrans" cxnId="{FA7879CA-B96C-4024-AB6C-E1BEC7568BC7}">
      <dgm:prSet/>
      <dgm:spPr/>
      <dgm:t>
        <a:bodyPr/>
        <a:lstStyle/>
        <a:p>
          <a:endParaRPr lang="en-US"/>
        </a:p>
      </dgm:t>
    </dgm:pt>
    <dgm:pt modelId="{07A291B6-3C33-4D55-8648-E7526529BC49}" type="pres">
      <dgm:prSet presAssocID="{88ED3A42-0513-4A2D-87E9-5959179B2CF3}" presName="root" presStyleCnt="0">
        <dgm:presLayoutVars>
          <dgm:dir/>
          <dgm:resizeHandles val="exact"/>
        </dgm:presLayoutVars>
      </dgm:prSet>
      <dgm:spPr/>
    </dgm:pt>
    <dgm:pt modelId="{F5C34495-3D7D-440A-AE38-0C7CB14524BC}" type="pres">
      <dgm:prSet presAssocID="{88ED3A42-0513-4A2D-87E9-5959179B2CF3}" presName="container" presStyleCnt="0">
        <dgm:presLayoutVars>
          <dgm:dir/>
          <dgm:resizeHandles val="exact"/>
        </dgm:presLayoutVars>
      </dgm:prSet>
      <dgm:spPr/>
    </dgm:pt>
    <dgm:pt modelId="{C2148FD4-6DFD-4028-9176-A51602A67412}" type="pres">
      <dgm:prSet presAssocID="{716EBB13-910C-4D05-AC0A-B8604BD8B4DC}" presName="compNode" presStyleCnt="0"/>
      <dgm:spPr/>
    </dgm:pt>
    <dgm:pt modelId="{3ACC95F3-F3C4-4C3A-9926-6D0436A722B3}" type="pres">
      <dgm:prSet presAssocID="{716EBB13-910C-4D05-AC0A-B8604BD8B4DC}" presName="iconBgRect" presStyleLbl="bgShp" presStyleIdx="0" presStyleCnt="6"/>
      <dgm:spPr/>
    </dgm:pt>
    <dgm:pt modelId="{073ABE6A-270D-43E5-9465-7B5B0011E53A}" type="pres">
      <dgm:prSet presAssocID="{716EBB13-910C-4D05-AC0A-B8604BD8B4DC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eb Design"/>
        </a:ext>
      </dgm:extLst>
    </dgm:pt>
    <dgm:pt modelId="{8F37BAA9-B8AB-446C-8D8E-5273E46BF009}" type="pres">
      <dgm:prSet presAssocID="{716EBB13-910C-4D05-AC0A-B8604BD8B4DC}" presName="spaceRect" presStyleCnt="0"/>
      <dgm:spPr/>
    </dgm:pt>
    <dgm:pt modelId="{7BDF4427-1865-4199-8BD7-774AF66806CB}" type="pres">
      <dgm:prSet presAssocID="{716EBB13-910C-4D05-AC0A-B8604BD8B4DC}" presName="textRect" presStyleLbl="revTx" presStyleIdx="0" presStyleCnt="6">
        <dgm:presLayoutVars>
          <dgm:chMax val="1"/>
          <dgm:chPref val="1"/>
        </dgm:presLayoutVars>
      </dgm:prSet>
      <dgm:spPr/>
    </dgm:pt>
    <dgm:pt modelId="{D3C88979-6EA6-4601-9CCF-C633066425B9}" type="pres">
      <dgm:prSet presAssocID="{F380E3B1-6141-481F-8467-6A10ACA0B156}" presName="sibTrans" presStyleLbl="sibTrans2D1" presStyleIdx="0" presStyleCnt="0"/>
      <dgm:spPr/>
    </dgm:pt>
    <dgm:pt modelId="{ACF8147C-84FE-4F7D-A828-997A6B96C779}" type="pres">
      <dgm:prSet presAssocID="{93E29BDB-558F-4880-9145-671A8F1EF7E1}" presName="compNode" presStyleCnt="0"/>
      <dgm:spPr/>
    </dgm:pt>
    <dgm:pt modelId="{CBAFA202-A8A5-481C-9390-DF31A62762A3}" type="pres">
      <dgm:prSet presAssocID="{93E29BDB-558F-4880-9145-671A8F1EF7E1}" presName="iconBgRect" presStyleLbl="bgShp" presStyleIdx="1" presStyleCnt="6"/>
      <dgm:spPr/>
    </dgm:pt>
    <dgm:pt modelId="{B75C9DDF-EA93-4014-8974-61D2DDB36CF6}" type="pres">
      <dgm:prSet presAssocID="{93E29BDB-558F-4880-9145-671A8F1EF7E1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erver"/>
        </a:ext>
      </dgm:extLst>
    </dgm:pt>
    <dgm:pt modelId="{2FD82F5D-B7BA-4898-9543-E65296117A0D}" type="pres">
      <dgm:prSet presAssocID="{93E29BDB-558F-4880-9145-671A8F1EF7E1}" presName="spaceRect" presStyleCnt="0"/>
      <dgm:spPr/>
    </dgm:pt>
    <dgm:pt modelId="{7187144D-F4C1-4728-9AD9-8645E001AB61}" type="pres">
      <dgm:prSet presAssocID="{93E29BDB-558F-4880-9145-671A8F1EF7E1}" presName="textRect" presStyleLbl="revTx" presStyleIdx="1" presStyleCnt="6">
        <dgm:presLayoutVars>
          <dgm:chMax val="1"/>
          <dgm:chPref val="1"/>
        </dgm:presLayoutVars>
      </dgm:prSet>
      <dgm:spPr/>
    </dgm:pt>
    <dgm:pt modelId="{AC14510D-AA2D-4D55-99D9-55CCFF719C9D}" type="pres">
      <dgm:prSet presAssocID="{A77A66C8-BBDD-4042-8643-4A661D3BE3BA}" presName="sibTrans" presStyleLbl="sibTrans2D1" presStyleIdx="0" presStyleCnt="0"/>
      <dgm:spPr/>
    </dgm:pt>
    <dgm:pt modelId="{F2B19398-7375-44C7-9636-765BF5C3140A}" type="pres">
      <dgm:prSet presAssocID="{6DC239C6-84BE-4BCE-AA9D-1D8A823C48B9}" presName="compNode" presStyleCnt="0"/>
      <dgm:spPr/>
    </dgm:pt>
    <dgm:pt modelId="{F8DF60CE-808B-43C5-A715-A04D16654119}" type="pres">
      <dgm:prSet presAssocID="{6DC239C6-84BE-4BCE-AA9D-1D8A823C48B9}" presName="iconBgRect" presStyleLbl="bgShp" presStyleIdx="2" presStyleCnt="6"/>
      <dgm:spPr/>
    </dgm:pt>
    <dgm:pt modelId="{61CDC8E5-1020-462D-8CD6-E97BD9D27B4D}" type="pres">
      <dgm:prSet presAssocID="{6DC239C6-84BE-4BCE-AA9D-1D8A823C48B9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lowchart"/>
        </a:ext>
      </dgm:extLst>
    </dgm:pt>
    <dgm:pt modelId="{85ECE504-6D9C-4BFE-A0FF-93B6ED84BB76}" type="pres">
      <dgm:prSet presAssocID="{6DC239C6-84BE-4BCE-AA9D-1D8A823C48B9}" presName="spaceRect" presStyleCnt="0"/>
      <dgm:spPr/>
    </dgm:pt>
    <dgm:pt modelId="{56FAB111-9E3B-4057-8FAC-590ABA8171AB}" type="pres">
      <dgm:prSet presAssocID="{6DC239C6-84BE-4BCE-AA9D-1D8A823C48B9}" presName="textRect" presStyleLbl="revTx" presStyleIdx="2" presStyleCnt="6">
        <dgm:presLayoutVars>
          <dgm:chMax val="1"/>
          <dgm:chPref val="1"/>
        </dgm:presLayoutVars>
      </dgm:prSet>
      <dgm:spPr/>
    </dgm:pt>
    <dgm:pt modelId="{84838C40-8F77-40D9-A4D4-67A93C34A72E}" type="pres">
      <dgm:prSet presAssocID="{9D53B812-F609-4096-A53E-692F98365161}" presName="sibTrans" presStyleLbl="sibTrans2D1" presStyleIdx="0" presStyleCnt="0"/>
      <dgm:spPr/>
    </dgm:pt>
    <dgm:pt modelId="{5CF723EF-50CE-46A2-8168-837894249932}" type="pres">
      <dgm:prSet presAssocID="{CA2B4820-8145-4E87-9A3D-DD6123B4E908}" presName="compNode" presStyleCnt="0"/>
      <dgm:spPr/>
    </dgm:pt>
    <dgm:pt modelId="{1B4CC2C9-B4F0-490B-A3F1-D2D1CABF71D2}" type="pres">
      <dgm:prSet presAssocID="{CA2B4820-8145-4E87-9A3D-DD6123B4E908}" presName="iconBgRect" presStyleLbl="bgShp" presStyleIdx="3" presStyleCnt="6"/>
      <dgm:spPr/>
    </dgm:pt>
    <dgm:pt modelId="{DB2D3D80-2D95-4256-AA0F-395CB01A39F2}" type="pres">
      <dgm:prSet presAssocID="{CA2B4820-8145-4E87-9A3D-DD6123B4E908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anching Diagram"/>
        </a:ext>
      </dgm:extLst>
    </dgm:pt>
    <dgm:pt modelId="{C75AD53F-5931-46A7-9732-DE00259CE24A}" type="pres">
      <dgm:prSet presAssocID="{CA2B4820-8145-4E87-9A3D-DD6123B4E908}" presName="spaceRect" presStyleCnt="0"/>
      <dgm:spPr/>
    </dgm:pt>
    <dgm:pt modelId="{21E27792-9C52-44DC-96B0-9B7A9A8CBD01}" type="pres">
      <dgm:prSet presAssocID="{CA2B4820-8145-4E87-9A3D-DD6123B4E908}" presName="textRect" presStyleLbl="revTx" presStyleIdx="3" presStyleCnt="6">
        <dgm:presLayoutVars>
          <dgm:chMax val="1"/>
          <dgm:chPref val="1"/>
        </dgm:presLayoutVars>
      </dgm:prSet>
      <dgm:spPr/>
    </dgm:pt>
    <dgm:pt modelId="{8A8CBFB3-9086-4D28-8ECA-6A807C1B80D0}" type="pres">
      <dgm:prSet presAssocID="{4AB85C18-38C0-46C3-A25E-3A94EB9B2899}" presName="sibTrans" presStyleLbl="sibTrans2D1" presStyleIdx="0" presStyleCnt="0"/>
      <dgm:spPr/>
    </dgm:pt>
    <dgm:pt modelId="{3FF8B2A0-F023-4019-9EDA-F6964A0DE47E}" type="pres">
      <dgm:prSet presAssocID="{ED9DA8E0-F362-4C99-AB15-C24085928F61}" presName="compNode" presStyleCnt="0"/>
      <dgm:spPr/>
    </dgm:pt>
    <dgm:pt modelId="{62F6CC27-A136-4144-8F8F-B2D80157D95E}" type="pres">
      <dgm:prSet presAssocID="{ED9DA8E0-F362-4C99-AB15-C24085928F61}" presName="iconBgRect" presStyleLbl="bgShp" presStyleIdx="4" presStyleCnt="6"/>
      <dgm:spPr/>
    </dgm:pt>
    <dgm:pt modelId="{7C7DCACE-5195-4872-B2B4-90DB2C6DD534}" type="pres">
      <dgm:prSet presAssocID="{ED9DA8E0-F362-4C99-AB15-C24085928F61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able"/>
        </a:ext>
      </dgm:extLst>
    </dgm:pt>
    <dgm:pt modelId="{7220CBCF-0A84-4081-8E04-1E214ED6B404}" type="pres">
      <dgm:prSet presAssocID="{ED9DA8E0-F362-4C99-AB15-C24085928F61}" presName="spaceRect" presStyleCnt="0"/>
      <dgm:spPr/>
    </dgm:pt>
    <dgm:pt modelId="{7C47F0C4-5741-4E02-A9CF-533C52D4A7AA}" type="pres">
      <dgm:prSet presAssocID="{ED9DA8E0-F362-4C99-AB15-C24085928F61}" presName="textRect" presStyleLbl="revTx" presStyleIdx="4" presStyleCnt="6">
        <dgm:presLayoutVars>
          <dgm:chMax val="1"/>
          <dgm:chPref val="1"/>
        </dgm:presLayoutVars>
      </dgm:prSet>
      <dgm:spPr/>
    </dgm:pt>
    <dgm:pt modelId="{D961FC49-6B81-423F-8593-7407F2408ED0}" type="pres">
      <dgm:prSet presAssocID="{9AEC88D9-A92C-452D-8B8B-0B614224AED3}" presName="sibTrans" presStyleLbl="sibTrans2D1" presStyleIdx="0" presStyleCnt="0"/>
      <dgm:spPr/>
    </dgm:pt>
    <dgm:pt modelId="{66062302-FE43-49B4-BB42-8656EB8C8DF1}" type="pres">
      <dgm:prSet presAssocID="{3A5358EB-75B6-4B9F-BF1F-C8325F247491}" presName="compNode" presStyleCnt="0"/>
      <dgm:spPr/>
    </dgm:pt>
    <dgm:pt modelId="{89405714-FF65-4E78-AD9C-5BD6C7DBFA1E}" type="pres">
      <dgm:prSet presAssocID="{3A5358EB-75B6-4B9F-BF1F-C8325F247491}" presName="iconBgRect" presStyleLbl="bgShp" presStyleIdx="5" presStyleCnt="6"/>
      <dgm:spPr/>
    </dgm:pt>
    <dgm:pt modelId="{9DA48BA2-D74B-457B-B856-8693110EB0B1}" type="pres">
      <dgm:prSet presAssocID="{3A5358EB-75B6-4B9F-BF1F-C8325F247491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 Network"/>
        </a:ext>
      </dgm:extLst>
    </dgm:pt>
    <dgm:pt modelId="{AE6670A4-EEFF-48F0-B2F6-57DE8BF3DE35}" type="pres">
      <dgm:prSet presAssocID="{3A5358EB-75B6-4B9F-BF1F-C8325F247491}" presName="spaceRect" presStyleCnt="0"/>
      <dgm:spPr/>
    </dgm:pt>
    <dgm:pt modelId="{895A3B83-D502-4F7D-894D-AEF8D6D1F289}" type="pres">
      <dgm:prSet presAssocID="{3A5358EB-75B6-4B9F-BF1F-C8325F247491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4589B207-F1C0-492A-8981-0F3CAB4F50E3}" type="presOf" srcId="{93E29BDB-558F-4880-9145-671A8F1EF7E1}" destId="{7187144D-F4C1-4728-9AD9-8645E001AB61}" srcOrd="0" destOrd="0" presId="urn:microsoft.com/office/officeart/2018/2/layout/IconCircleList"/>
    <dgm:cxn modelId="{B9835511-BE7D-4014-A8F9-8C1A262DD7D8}" srcId="{88ED3A42-0513-4A2D-87E9-5959179B2CF3}" destId="{93E29BDB-558F-4880-9145-671A8F1EF7E1}" srcOrd="1" destOrd="0" parTransId="{03640829-767A-4E9A-9F35-7DC745727B46}" sibTransId="{A77A66C8-BBDD-4042-8643-4A661D3BE3BA}"/>
    <dgm:cxn modelId="{CDF98F22-8234-4EB2-BF50-8A18DC468130}" type="presOf" srcId="{ED9DA8E0-F362-4C99-AB15-C24085928F61}" destId="{7C47F0C4-5741-4E02-A9CF-533C52D4A7AA}" srcOrd="0" destOrd="0" presId="urn:microsoft.com/office/officeart/2018/2/layout/IconCircleList"/>
    <dgm:cxn modelId="{7DAF9A4D-AC9D-4A2E-9B4B-CC127AE1C7EB}" type="presOf" srcId="{9AEC88D9-A92C-452D-8B8B-0B614224AED3}" destId="{D961FC49-6B81-423F-8593-7407F2408ED0}" srcOrd="0" destOrd="0" presId="urn:microsoft.com/office/officeart/2018/2/layout/IconCircleList"/>
    <dgm:cxn modelId="{59877458-63B7-4D78-84A2-A86941C929F3}" type="presOf" srcId="{3A5358EB-75B6-4B9F-BF1F-C8325F247491}" destId="{895A3B83-D502-4F7D-894D-AEF8D6D1F289}" srcOrd="0" destOrd="0" presId="urn:microsoft.com/office/officeart/2018/2/layout/IconCircleList"/>
    <dgm:cxn modelId="{14E5147B-514D-4777-B259-000156F3EFC6}" type="presOf" srcId="{88ED3A42-0513-4A2D-87E9-5959179B2CF3}" destId="{07A291B6-3C33-4D55-8648-E7526529BC49}" srcOrd="0" destOrd="0" presId="urn:microsoft.com/office/officeart/2018/2/layout/IconCircleList"/>
    <dgm:cxn modelId="{B2E1FB7C-4D4F-4393-A73C-C145DD1508C1}" type="presOf" srcId="{CA2B4820-8145-4E87-9A3D-DD6123B4E908}" destId="{21E27792-9C52-44DC-96B0-9B7A9A8CBD01}" srcOrd="0" destOrd="0" presId="urn:microsoft.com/office/officeart/2018/2/layout/IconCircleList"/>
    <dgm:cxn modelId="{17076B93-8F44-443E-99A8-548EA94FE4B7}" srcId="{88ED3A42-0513-4A2D-87E9-5959179B2CF3}" destId="{ED9DA8E0-F362-4C99-AB15-C24085928F61}" srcOrd="4" destOrd="0" parTransId="{564DD0DA-3C50-439A-9E1F-D2AC0C18391E}" sibTransId="{9AEC88D9-A92C-452D-8B8B-0B614224AED3}"/>
    <dgm:cxn modelId="{A3614795-E931-48A5-94AF-DA465FD2791F}" type="presOf" srcId="{716EBB13-910C-4D05-AC0A-B8604BD8B4DC}" destId="{7BDF4427-1865-4199-8BD7-774AF66806CB}" srcOrd="0" destOrd="0" presId="urn:microsoft.com/office/officeart/2018/2/layout/IconCircleList"/>
    <dgm:cxn modelId="{BA04409B-EDD4-41BD-B1A9-6DFBF05B8C61}" srcId="{88ED3A42-0513-4A2D-87E9-5959179B2CF3}" destId="{CA2B4820-8145-4E87-9A3D-DD6123B4E908}" srcOrd="3" destOrd="0" parTransId="{7C1D797D-6379-45D0-B011-D13B0059FCA8}" sibTransId="{4AB85C18-38C0-46C3-A25E-3A94EB9B2899}"/>
    <dgm:cxn modelId="{6E6D90A7-F7EB-441C-AADD-51B4836BFC17}" srcId="{88ED3A42-0513-4A2D-87E9-5959179B2CF3}" destId="{716EBB13-910C-4D05-AC0A-B8604BD8B4DC}" srcOrd="0" destOrd="0" parTransId="{421AA7DB-B8EC-4645-B143-1CA17A7EE6DC}" sibTransId="{F380E3B1-6141-481F-8467-6A10ACA0B156}"/>
    <dgm:cxn modelId="{5E36EBB7-D4DB-4C34-9C38-3F0DEB866AF3}" type="presOf" srcId="{4AB85C18-38C0-46C3-A25E-3A94EB9B2899}" destId="{8A8CBFB3-9086-4D28-8ECA-6A807C1B80D0}" srcOrd="0" destOrd="0" presId="urn:microsoft.com/office/officeart/2018/2/layout/IconCircleList"/>
    <dgm:cxn modelId="{9A4407B9-2BEA-4BB0-A3C5-D534B3B2641C}" type="presOf" srcId="{9D53B812-F609-4096-A53E-692F98365161}" destId="{84838C40-8F77-40D9-A4D4-67A93C34A72E}" srcOrd="0" destOrd="0" presId="urn:microsoft.com/office/officeart/2018/2/layout/IconCircleList"/>
    <dgm:cxn modelId="{FA7879CA-B96C-4024-AB6C-E1BEC7568BC7}" srcId="{88ED3A42-0513-4A2D-87E9-5959179B2CF3}" destId="{3A5358EB-75B6-4B9F-BF1F-C8325F247491}" srcOrd="5" destOrd="0" parTransId="{3DF5346C-27E4-4626-9AB2-5004F02B9050}" sibTransId="{361B31C9-594C-47DC-9387-3C53A9F8ADDD}"/>
    <dgm:cxn modelId="{F41001D9-F2F8-4B6D-A753-0452FD265167}" type="presOf" srcId="{F380E3B1-6141-481F-8467-6A10ACA0B156}" destId="{D3C88979-6EA6-4601-9CCF-C633066425B9}" srcOrd="0" destOrd="0" presId="urn:microsoft.com/office/officeart/2018/2/layout/IconCircleList"/>
    <dgm:cxn modelId="{AE3F85E0-9BC4-4BDF-9792-FEE80FA5B641}" type="presOf" srcId="{6DC239C6-84BE-4BCE-AA9D-1D8A823C48B9}" destId="{56FAB111-9E3B-4057-8FAC-590ABA8171AB}" srcOrd="0" destOrd="0" presId="urn:microsoft.com/office/officeart/2018/2/layout/IconCircleList"/>
    <dgm:cxn modelId="{BC103CF2-E4C2-4B95-9A1B-5BD1A25F37E4}" srcId="{88ED3A42-0513-4A2D-87E9-5959179B2CF3}" destId="{6DC239C6-84BE-4BCE-AA9D-1D8A823C48B9}" srcOrd="2" destOrd="0" parTransId="{FAFB4365-84D0-4D38-9ED0-7BF56FCFAFF4}" sibTransId="{9D53B812-F609-4096-A53E-692F98365161}"/>
    <dgm:cxn modelId="{1C513EFF-39D6-4246-968D-507F5D83E66E}" type="presOf" srcId="{A77A66C8-BBDD-4042-8643-4A661D3BE3BA}" destId="{AC14510D-AA2D-4D55-99D9-55CCFF719C9D}" srcOrd="0" destOrd="0" presId="urn:microsoft.com/office/officeart/2018/2/layout/IconCircleList"/>
    <dgm:cxn modelId="{3050E21E-9DC6-4A01-83A4-D3EFBF60C4A0}" type="presParOf" srcId="{07A291B6-3C33-4D55-8648-E7526529BC49}" destId="{F5C34495-3D7D-440A-AE38-0C7CB14524BC}" srcOrd="0" destOrd="0" presId="urn:microsoft.com/office/officeart/2018/2/layout/IconCircleList"/>
    <dgm:cxn modelId="{2AAC8E62-2890-4D7C-94A8-846F4DDF01EA}" type="presParOf" srcId="{F5C34495-3D7D-440A-AE38-0C7CB14524BC}" destId="{C2148FD4-6DFD-4028-9176-A51602A67412}" srcOrd="0" destOrd="0" presId="urn:microsoft.com/office/officeart/2018/2/layout/IconCircleList"/>
    <dgm:cxn modelId="{7EE84445-3190-4C6D-8A89-1E37C5B1C024}" type="presParOf" srcId="{C2148FD4-6DFD-4028-9176-A51602A67412}" destId="{3ACC95F3-F3C4-4C3A-9926-6D0436A722B3}" srcOrd="0" destOrd="0" presId="urn:microsoft.com/office/officeart/2018/2/layout/IconCircleList"/>
    <dgm:cxn modelId="{843E0CA7-A443-4D97-86C3-E31A52545AE1}" type="presParOf" srcId="{C2148FD4-6DFD-4028-9176-A51602A67412}" destId="{073ABE6A-270D-43E5-9465-7B5B0011E53A}" srcOrd="1" destOrd="0" presId="urn:microsoft.com/office/officeart/2018/2/layout/IconCircleList"/>
    <dgm:cxn modelId="{B18AF833-AD05-42CB-B549-63125A19DAB4}" type="presParOf" srcId="{C2148FD4-6DFD-4028-9176-A51602A67412}" destId="{8F37BAA9-B8AB-446C-8D8E-5273E46BF009}" srcOrd="2" destOrd="0" presId="urn:microsoft.com/office/officeart/2018/2/layout/IconCircleList"/>
    <dgm:cxn modelId="{99B75FCA-9D98-4AEC-A1D0-023216A12147}" type="presParOf" srcId="{C2148FD4-6DFD-4028-9176-A51602A67412}" destId="{7BDF4427-1865-4199-8BD7-774AF66806CB}" srcOrd="3" destOrd="0" presId="urn:microsoft.com/office/officeart/2018/2/layout/IconCircleList"/>
    <dgm:cxn modelId="{5C667ADC-3A96-4B33-A21A-E07FAF3D3F8C}" type="presParOf" srcId="{F5C34495-3D7D-440A-AE38-0C7CB14524BC}" destId="{D3C88979-6EA6-4601-9CCF-C633066425B9}" srcOrd="1" destOrd="0" presId="urn:microsoft.com/office/officeart/2018/2/layout/IconCircleList"/>
    <dgm:cxn modelId="{AE914B2A-BA1D-4BE2-A6AD-A299D4BD7E23}" type="presParOf" srcId="{F5C34495-3D7D-440A-AE38-0C7CB14524BC}" destId="{ACF8147C-84FE-4F7D-A828-997A6B96C779}" srcOrd="2" destOrd="0" presId="urn:microsoft.com/office/officeart/2018/2/layout/IconCircleList"/>
    <dgm:cxn modelId="{7B5A7A05-F416-4D93-AED6-27B483A83793}" type="presParOf" srcId="{ACF8147C-84FE-4F7D-A828-997A6B96C779}" destId="{CBAFA202-A8A5-481C-9390-DF31A62762A3}" srcOrd="0" destOrd="0" presId="urn:microsoft.com/office/officeart/2018/2/layout/IconCircleList"/>
    <dgm:cxn modelId="{F3480860-038A-41E3-916E-8B430CA225DF}" type="presParOf" srcId="{ACF8147C-84FE-4F7D-A828-997A6B96C779}" destId="{B75C9DDF-EA93-4014-8974-61D2DDB36CF6}" srcOrd="1" destOrd="0" presId="urn:microsoft.com/office/officeart/2018/2/layout/IconCircleList"/>
    <dgm:cxn modelId="{06E92006-A252-43E7-B8F8-B1D8282AB5D5}" type="presParOf" srcId="{ACF8147C-84FE-4F7D-A828-997A6B96C779}" destId="{2FD82F5D-B7BA-4898-9543-E65296117A0D}" srcOrd="2" destOrd="0" presId="urn:microsoft.com/office/officeart/2018/2/layout/IconCircleList"/>
    <dgm:cxn modelId="{847C357A-C190-4F2D-A8AE-0E15549FE4DE}" type="presParOf" srcId="{ACF8147C-84FE-4F7D-A828-997A6B96C779}" destId="{7187144D-F4C1-4728-9AD9-8645E001AB61}" srcOrd="3" destOrd="0" presId="urn:microsoft.com/office/officeart/2018/2/layout/IconCircleList"/>
    <dgm:cxn modelId="{C5263B0F-8FE1-473D-B86F-9A32B8E326E4}" type="presParOf" srcId="{F5C34495-3D7D-440A-AE38-0C7CB14524BC}" destId="{AC14510D-AA2D-4D55-99D9-55CCFF719C9D}" srcOrd="3" destOrd="0" presId="urn:microsoft.com/office/officeart/2018/2/layout/IconCircleList"/>
    <dgm:cxn modelId="{1133468F-7B2D-4229-8975-50E08F303639}" type="presParOf" srcId="{F5C34495-3D7D-440A-AE38-0C7CB14524BC}" destId="{F2B19398-7375-44C7-9636-765BF5C3140A}" srcOrd="4" destOrd="0" presId="urn:microsoft.com/office/officeart/2018/2/layout/IconCircleList"/>
    <dgm:cxn modelId="{1D867EA1-1B3F-496E-A4F0-4655CF819DC5}" type="presParOf" srcId="{F2B19398-7375-44C7-9636-765BF5C3140A}" destId="{F8DF60CE-808B-43C5-A715-A04D16654119}" srcOrd="0" destOrd="0" presId="urn:microsoft.com/office/officeart/2018/2/layout/IconCircleList"/>
    <dgm:cxn modelId="{6FA6DC60-6084-489C-A2D5-F24158599B1F}" type="presParOf" srcId="{F2B19398-7375-44C7-9636-765BF5C3140A}" destId="{61CDC8E5-1020-462D-8CD6-E97BD9D27B4D}" srcOrd="1" destOrd="0" presId="urn:microsoft.com/office/officeart/2018/2/layout/IconCircleList"/>
    <dgm:cxn modelId="{515A7B5D-9984-4F38-8C23-71EF36F596E1}" type="presParOf" srcId="{F2B19398-7375-44C7-9636-765BF5C3140A}" destId="{85ECE504-6D9C-4BFE-A0FF-93B6ED84BB76}" srcOrd="2" destOrd="0" presId="urn:microsoft.com/office/officeart/2018/2/layout/IconCircleList"/>
    <dgm:cxn modelId="{D7334B54-FF2C-4D6D-946C-263B24969470}" type="presParOf" srcId="{F2B19398-7375-44C7-9636-765BF5C3140A}" destId="{56FAB111-9E3B-4057-8FAC-590ABA8171AB}" srcOrd="3" destOrd="0" presId="urn:microsoft.com/office/officeart/2018/2/layout/IconCircleList"/>
    <dgm:cxn modelId="{142BE5EE-87F4-49B4-9C6F-926C67DADE13}" type="presParOf" srcId="{F5C34495-3D7D-440A-AE38-0C7CB14524BC}" destId="{84838C40-8F77-40D9-A4D4-67A93C34A72E}" srcOrd="5" destOrd="0" presId="urn:microsoft.com/office/officeart/2018/2/layout/IconCircleList"/>
    <dgm:cxn modelId="{7ED79816-73E4-4B16-A506-375AB8DA2547}" type="presParOf" srcId="{F5C34495-3D7D-440A-AE38-0C7CB14524BC}" destId="{5CF723EF-50CE-46A2-8168-837894249932}" srcOrd="6" destOrd="0" presId="urn:microsoft.com/office/officeart/2018/2/layout/IconCircleList"/>
    <dgm:cxn modelId="{FB3E1D72-BFB4-4753-AD8E-4AD4E7E9D153}" type="presParOf" srcId="{5CF723EF-50CE-46A2-8168-837894249932}" destId="{1B4CC2C9-B4F0-490B-A3F1-D2D1CABF71D2}" srcOrd="0" destOrd="0" presId="urn:microsoft.com/office/officeart/2018/2/layout/IconCircleList"/>
    <dgm:cxn modelId="{837AF2DB-33CD-4995-83B1-E43999EBF454}" type="presParOf" srcId="{5CF723EF-50CE-46A2-8168-837894249932}" destId="{DB2D3D80-2D95-4256-AA0F-395CB01A39F2}" srcOrd="1" destOrd="0" presId="urn:microsoft.com/office/officeart/2018/2/layout/IconCircleList"/>
    <dgm:cxn modelId="{81B9CAA8-017B-4832-8C76-499E84782555}" type="presParOf" srcId="{5CF723EF-50CE-46A2-8168-837894249932}" destId="{C75AD53F-5931-46A7-9732-DE00259CE24A}" srcOrd="2" destOrd="0" presId="urn:microsoft.com/office/officeart/2018/2/layout/IconCircleList"/>
    <dgm:cxn modelId="{3A242AE6-5C1D-4096-9D60-51152CC38B8A}" type="presParOf" srcId="{5CF723EF-50CE-46A2-8168-837894249932}" destId="{21E27792-9C52-44DC-96B0-9B7A9A8CBD01}" srcOrd="3" destOrd="0" presId="urn:microsoft.com/office/officeart/2018/2/layout/IconCircleList"/>
    <dgm:cxn modelId="{8F0ACB1E-0A7C-44A6-8742-041B55AE13DB}" type="presParOf" srcId="{F5C34495-3D7D-440A-AE38-0C7CB14524BC}" destId="{8A8CBFB3-9086-4D28-8ECA-6A807C1B80D0}" srcOrd="7" destOrd="0" presId="urn:microsoft.com/office/officeart/2018/2/layout/IconCircleList"/>
    <dgm:cxn modelId="{A5C33464-58A9-4D13-997F-5BD3979563A9}" type="presParOf" srcId="{F5C34495-3D7D-440A-AE38-0C7CB14524BC}" destId="{3FF8B2A0-F023-4019-9EDA-F6964A0DE47E}" srcOrd="8" destOrd="0" presId="urn:microsoft.com/office/officeart/2018/2/layout/IconCircleList"/>
    <dgm:cxn modelId="{94AAF772-59B3-483C-8C98-BCB6BB917C6B}" type="presParOf" srcId="{3FF8B2A0-F023-4019-9EDA-F6964A0DE47E}" destId="{62F6CC27-A136-4144-8F8F-B2D80157D95E}" srcOrd="0" destOrd="0" presId="urn:microsoft.com/office/officeart/2018/2/layout/IconCircleList"/>
    <dgm:cxn modelId="{684DD899-8BA7-4FE9-9CC8-C053AA18DDCF}" type="presParOf" srcId="{3FF8B2A0-F023-4019-9EDA-F6964A0DE47E}" destId="{7C7DCACE-5195-4872-B2B4-90DB2C6DD534}" srcOrd="1" destOrd="0" presId="urn:microsoft.com/office/officeart/2018/2/layout/IconCircleList"/>
    <dgm:cxn modelId="{10ABFFC7-CCDF-43A2-998C-FFFB638D3AF5}" type="presParOf" srcId="{3FF8B2A0-F023-4019-9EDA-F6964A0DE47E}" destId="{7220CBCF-0A84-4081-8E04-1E214ED6B404}" srcOrd="2" destOrd="0" presId="urn:microsoft.com/office/officeart/2018/2/layout/IconCircleList"/>
    <dgm:cxn modelId="{D45CB583-85D7-4447-AF4E-616B7FAB5C55}" type="presParOf" srcId="{3FF8B2A0-F023-4019-9EDA-F6964A0DE47E}" destId="{7C47F0C4-5741-4E02-A9CF-533C52D4A7AA}" srcOrd="3" destOrd="0" presId="urn:microsoft.com/office/officeart/2018/2/layout/IconCircleList"/>
    <dgm:cxn modelId="{7A0390B9-9564-4220-84B8-CCF7FF90C41A}" type="presParOf" srcId="{F5C34495-3D7D-440A-AE38-0C7CB14524BC}" destId="{D961FC49-6B81-423F-8593-7407F2408ED0}" srcOrd="9" destOrd="0" presId="urn:microsoft.com/office/officeart/2018/2/layout/IconCircleList"/>
    <dgm:cxn modelId="{9592FBE0-AF42-4D51-B116-37CCF80A4CAA}" type="presParOf" srcId="{F5C34495-3D7D-440A-AE38-0C7CB14524BC}" destId="{66062302-FE43-49B4-BB42-8656EB8C8DF1}" srcOrd="10" destOrd="0" presId="urn:microsoft.com/office/officeart/2018/2/layout/IconCircleList"/>
    <dgm:cxn modelId="{C9F280F8-5640-40F5-9E90-A26E84E6EBEF}" type="presParOf" srcId="{66062302-FE43-49B4-BB42-8656EB8C8DF1}" destId="{89405714-FF65-4E78-AD9C-5BD6C7DBFA1E}" srcOrd="0" destOrd="0" presId="urn:microsoft.com/office/officeart/2018/2/layout/IconCircleList"/>
    <dgm:cxn modelId="{89531AEE-3B6F-4A80-A071-FB5574A82708}" type="presParOf" srcId="{66062302-FE43-49B4-BB42-8656EB8C8DF1}" destId="{9DA48BA2-D74B-457B-B856-8693110EB0B1}" srcOrd="1" destOrd="0" presId="urn:microsoft.com/office/officeart/2018/2/layout/IconCircleList"/>
    <dgm:cxn modelId="{EBDA3102-B7AA-4572-ADCA-90D786B518C4}" type="presParOf" srcId="{66062302-FE43-49B4-BB42-8656EB8C8DF1}" destId="{AE6670A4-EEFF-48F0-B2F6-57DE8BF3DE35}" srcOrd="2" destOrd="0" presId="urn:microsoft.com/office/officeart/2018/2/layout/IconCircleList"/>
    <dgm:cxn modelId="{4F1F8C64-08D3-4AFA-868D-85A1D7626B09}" type="presParOf" srcId="{66062302-FE43-49B4-BB42-8656EB8C8DF1}" destId="{895A3B83-D502-4F7D-894D-AEF8D6D1F289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90E683-3625-4E47-B5F8-DB831C8349B2}">
      <dsp:nvSpPr>
        <dsp:cNvPr id="0" name=""/>
        <dsp:cNvSpPr/>
      </dsp:nvSpPr>
      <dsp:spPr>
        <a:xfrm>
          <a:off x="4985" y="606209"/>
          <a:ext cx="1049835" cy="10498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FFFA82-7BBD-4221-A686-CB65C1113ECD}">
      <dsp:nvSpPr>
        <dsp:cNvPr id="0" name=""/>
        <dsp:cNvSpPr/>
      </dsp:nvSpPr>
      <dsp:spPr>
        <a:xfrm>
          <a:off x="4985" y="1759478"/>
          <a:ext cx="2999531" cy="449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/>
            <a:t>High Performance Clusters (HPC)</a:t>
          </a:r>
        </a:p>
      </dsp:txBody>
      <dsp:txXfrm>
        <a:off x="4985" y="1759478"/>
        <a:ext cx="2999531" cy="449929"/>
      </dsp:txXfrm>
    </dsp:sp>
    <dsp:sp modelId="{AF424867-9B28-4E45-B1E6-E34130EA8EB8}">
      <dsp:nvSpPr>
        <dsp:cNvPr id="0" name=""/>
        <dsp:cNvSpPr/>
      </dsp:nvSpPr>
      <dsp:spPr>
        <a:xfrm>
          <a:off x="4985" y="2257517"/>
          <a:ext cx="2999531" cy="7541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run large parallel programs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Scientific, military, engineering apps; e.g., weather modeling</a:t>
          </a:r>
        </a:p>
      </dsp:txBody>
      <dsp:txXfrm>
        <a:off x="4985" y="2257517"/>
        <a:ext cx="2999531" cy="754118"/>
      </dsp:txXfrm>
    </dsp:sp>
    <dsp:sp modelId="{AD403D71-47C4-4CDE-B591-C90F5B38890A}">
      <dsp:nvSpPr>
        <dsp:cNvPr id="0" name=""/>
        <dsp:cNvSpPr/>
      </dsp:nvSpPr>
      <dsp:spPr>
        <a:xfrm>
          <a:off x="3529434" y="606209"/>
          <a:ext cx="1049835" cy="10498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A9240D-6CE6-4E1B-AB61-57CF05E09C87}">
      <dsp:nvSpPr>
        <dsp:cNvPr id="0" name=""/>
        <dsp:cNvSpPr/>
      </dsp:nvSpPr>
      <dsp:spPr>
        <a:xfrm>
          <a:off x="3529434" y="1759478"/>
          <a:ext cx="2999531" cy="449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/>
            <a:t>Load Balancing Clusters</a:t>
          </a:r>
        </a:p>
      </dsp:txBody>
      <dsp:txXfrm>
        <a:off x="3529434" y="1759478"/>
        <a:ext cx="2999531" cy="449929"/>
      </dsp:txXfrm>
    </dsp:sp>
    <dsp:sp modelId="{FDF476C1-0E8F-4BD4-8B31-39E3975E113C}">
      <dsp:nvSpPr>
        <dsp:cNvPr id="0" name=""/>
        <dsp:cNvSpPr/>
      </dsp:nvSpPr>
      <dsp:spPr>
        <a:xfrm>
          <a:off x="3529434" y="2257517"/>
          <a:ext cx="2999531" cy="7541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Front end processor distributes incoming requests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server farms (e.g., at banks or popular web site)</a:t>
          </a:r>
        </a:p>
      </dsp:txBody>
      <dsp:txXfrm>
        <a:off x="3529434" y="2257517"/>
        <a:ext cx="2999531" cy="754118"/>
      </dsp:txXfrm>
    </dsp:sp>
    <dsp:sp modelId="{19CE6FCE-49A9-4D0E-8ACA-9012C0E57D45}">
      <dsp:nvSpPr>
        <dsp:cNvPr id="0" name=""/>
        <dsp:cNvSpPr/>
      </dsp:nvSpPr>
      <dsp:spPr>
        <a:xfrm>
          <a:off x="7053883" y="606209"/>
          <a:ext cx="1049835" cy="10498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3A1A18-A093-49FE-994D-EA4CDA0627B7}">
      <dsp:nvSpPr>
        <dsp:cNvPr id="0" name=""/>
        <dsp:cNvSpPr/>
      </dsp:nvSpPr>
      <dsp:spPr>
        <a:xfrm>
          <a:off x="7053883" y="1759478"/>
          <a:ext cx="2999531" cy="449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/>
            <a:t>High Availability Clusters (HA)</a:t>
          </a:r>
        </a:p>
      </dsp:txBody>
      <dsp:txXfrm>
        <a:off x="7053883" y="1759478"/>
        <a:ext cx="2999531" cy="449929"/>
      </dsp:txXfrm>
    </dsp:sp>
    <dsp:sp modelId="{D26CB601-1E4E-42A3-BE9B-398C66F7C502}">
      <dsp:nvSpPr>
        <dsp:cNvPr id="0" name=""/>
        <dsp:cNvSpPr/>
      </dsp:nvSpPr>
      <dsp:spPr>
        <a:xfrm>
          <a:off x="7053883" y="2257517"/>
          <a:ext cx="2999531" cy="7541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Provide redundancy – back up systems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May be more fault tolerant than large mainframes</a:t>
          </a:r>
        </a:p>
      </dsp:txBody>
      <dsp:txXfrm>
        <a:off x="7053883" y="2257517"/>
        <a:ext cx="2999531" cy="7541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9FA95C-E286-4F98-A1BF-D3FB6886AB9B}">
      <dsp:nvSpPr>
        <dsp:cNvPr id="0" name=""/>
        <dsp:cNvSpPr/>
      </dsp:nvSpPr>
      <dsp:spPr>
        <a:xfrm>
          <a:off x="0" y="1630"/>
          <a:ext cx="6096000" cy="82615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F52662-0ACB-48B7-ACA2-51E6373ECE78}">
      <dsp:nvSpPr>
        <dsp:cNvPr id="0" name=""/>
        <dsp:cNvSpPr/>
      </dsp:nvSpPr>
      <dsp:spPr>
        <a:xfrm>
          <a:off x="249910" y="187513"/>
          <a:ext cx="454382" cy="45438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D2CF35-6469-4B5F-A79A-3FEE368F6EC7}">
      <dsp:nvSpPr>
        <dsp:cNvPr id="0" name=""/>
        <dsp:cNvSpPr/>
      </dsp:nvSpPr>
      <dsp:spPr>
        <a:xfrm>
          <a:off x="954203" y="1630"/>
          <a:ext cx="5141796" cy="826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434" tIns="87434" rIns="87434" bIns="87434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Modeled loosely on the electrical grid.</a:t>
          </a:r>
        </a:p>
      </dsp:txBody>
      <dsp:txXfrm>
        <a:off x="954203" y="1630"/>
        <a:ext cx="5141796" cy="826150"/>
      </dsp:txXfrm>
    </dsp:sp>
    <dsp:sp modelId="{567B82B1-698A-4771-8B09-A6960C13DFEF}">
      <dsp:nvSpPr>
        <dsp:cNvPr id="0" name=""/>
        <dsp:cNvSpPr/>
      </dsp:nvSpPr>
      <dsp:spPr>
        <a:xfrm>
          <a:off x="0" y="1034318"/>
          <a:ext cx="6096000" cy="82615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10692B-37C4-4B5A-B7AD-F6E10B6A6511}">
      <dsp:nvSpPr>
        <dsp:cNvPr id="0" name=""/>
        <dsp:cNvSpPr/>
      </dsp:nvSpPr>
      <dsp:spPr>
        <a:xfrm>
          <a:off x="249910" y="1220202"/>
          <a:ext cx="454382" cy="45438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92709F-7EE3-4BE1-8CAB-E5B95C030823}">
      <dsp:nvSpPr>
        <dsp:cNvPr id="0" name=""/>
        <dsp:cNvSpPr/>
      </dsp:nvSpPr>
      <dsp:spPr>
        <a:xfrm>
          <a:off x="954203" y="1034318"/>
          <a:ext cx="5141796" cy="826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434" tIns="87434" rIns="87434" bIns="87434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Highly heterogeneous with respect to hardware, software, networks, security policies, etc.</a:t>
          </a:r>
        </a:p>
      </dsp:txBody>
      <dsp:txXfrm>
        <a:off x="954203" y="1034318"/>
        <a:ext cx="5141796" cy="826150"/>
      </dsp:txXfrm>
    </dsp:sp>
    <dsp:sp modelId="{011DB962-7DC9-4A76-88FA-EE9B65D021B2}">
      <dsp:nvSpPr>
        <dsp:cNvPr id="0" name=""/>
        <dsp:cNvSpPr/>
      </dsp:nvSpPr>
      <dsp:spPr>
        <a:xfrm>
          <a:off x="0" y="2067006"/>
          <a:ext cx="6096000" cy="82615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8B2A3B-EB17-4E78-A62A-3242BD959587}">
      <dsp:nvSpPr>
        <dsp:cNvPr id="0" name=""/>
        <dsp:cNvSpPr/>
      </dsp:nvSpPr>
      <dsp:spPr>
        <a:xfrm>
          <a:off x="249910" y="2252890"/>
          <a:ext cx="454382" cy="45438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7C0184-33D1-4669-9708-70E84CD57E69}">
      <dsp:nvSpPr>
        <dsp:cNvPr id="0" name=""/>
        <dsp:cNvSpPr/>
      </dsp:nvSpPr>
      <dsp:spPr>
        <a:xfrm>
          <a:off x="954203" y="2067006"/>
          <a:ext cx="5141796" cy="826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434" tIns="87434" rIns="87434" bIns="87434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Grids support </a:t>
          </a:r>
          <a:r>
            <a:rPr lang="en-US" sz="1400" b="1" kern="1200"/>
            <a:t>virtual organizations</a:t>
          </a:r>
          <a:r>
            <a:rPr lang="en-US" sz="1400" kern="1200"/>
            <a:t>: a collaboration of users who pool resources (servers, storage, databases) and share them</a:t>
          </a:r>
        </a:p>
      </dsp:txBody>
      <dsp:txXfrm>
        <a:off x="954203" y="2067006"/>
        <a:ext cx="5141796" cy="826150"/>
      </dsp:txXfrm>
    </dsp:sp>
    <dsp:sp modelId="{D4C26051-2452-4111-89A2-B160D69F9BBE}">
      <dsp:nvSpPr>
        <dsp:cNvPr id="0" name=""/>
        <dsp:cNvSpPr/>
      </dsp:nvSpPr>
      <dsp:spPr>
        <a:xfrm>
          <a:off x="0" y="3099694"/>
          <a:ext cx="6096000" cy="82615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4AC4AA-EC82-49AB-8297-9E1619D51661}">
      <dsp:nvSpPr>
        <dsp:cNvPr id="0" name=""/>
        <dsp:cNvSpPr/>
      </dsp:nvSpPr>
      <dsp:spPr>
        <a:xfrm>
          <a:off x="249910" y="3285578"/>
          <a:ext cx="454382" cy="45438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F77D63-4A88-421A-A669-F857A10D7A92}">
      <dsp:nvSpPr>
        <dsp:cNvPr id="0" name=""/>
        <dsp:cNvSpPr/>
      </dsp:nvSpPr>
      <dsp:spPr>
        <a:xfrm>
          <a:off x="954203" y="3099694"/>
          <a:ext cx="5141796" cy="826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434" tIns="87434" rIns="87434" bIns="87434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u="none" kern="1200" dirty="0">
              <a:uFillTx/>
            </a:rPr>
            <a:t>Grid software is concerned with managing sharing across</a:t>
          </a:r>
          <a:r>
            <a:rPr lang="en-US" sz="1400" u="none" kern="1200" dirty="0"/>
            <a:t> </a:t>
          </a:r>
          <a:r>
            <a:rPr lang="en-US" sz="1400" u="none" kern="1200" dirty="0">
              <a:uFillTx/>
            </a:rPr>
            <a:t>administrative domains.</a:t>
          </a:r>
          <a:endParaRPr lang="en-US" sz="1400" u="none" kern="1200" dirty="0"/>
        </a:p>
      </dsp:txBody>
      <dsp:txXfrm>
        <a:off x="954203" y="3099694"/>
        <a:ext cx="5141796" cy="8261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467972-8F84-D547-94AA-3ACC9D4B2528}">
      <dsp:nvSpPr>
        <dsp:cNvPr id="0" name=""/>
        <dsp:cNvSpPr/>
      </dsp:nvSpPr>
      <dsp:spPr>
        <a:xfrm>
          <a:off x="581501" y="2044"/>
          <a:ext cx="2779811" cy="166788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b="1" kern="1200"/>
            <a:t>Resource Sharing</a:t>
          </a:r>
          <a:br>
            <a:rPr lang="en-AU" sz="1800" kern="1200"/>
          </a:br>
          <a:r>
            <a:rPr lang="en-AU" sz="1800" kern="1200"/>
            <a:t>Multiple computers, storage systems, and databases are shared across different locations.</a:t>
          </a:r>
          <a:endParaRPr lang="en-US" sz="1800" kern="1200"/>
        </a:p>
      </dsp:txBody>
      <dsp:txXfrm>
        <a:off x="581501" y="2044"/>
        <a:ext cx="2779811" cy="1667887"/>
      </dsp:txXfrm>
    </dsp:sp>
    <dsp:sp modelId="{205E84B2-F34F-AA46-87CA-E2FC9DCCBF4A}">
      <dsp:nvSpPr>
        <dsp:cNvPr id="0" name=""/>
        <dsp:cNvSpPr/>
      </dsp:nvSpPr>
      <dsp:spPr>
        <a:xfrm>
          <a:off x="3639294" y="2044"/>
          <a:ext cx="2779811" cy="1667887"/>
        </a:xfrm>
        <a:prstGeom prst="rect">
          <a:avLst/>
        </a:prstGeom>
        <a:solidFill>
          <a:schemeClr val="accent2">
            <a:hueOff val="1288722"/>
            <a:satOff val="-3699"/>
            <a:lumOff val="-592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b="1" kern="1200"/>
            <a:t>Heterogeneity</a:t>
          </a:r>
          <a:br>
            <a:rPr lang="en-AU" sz="1800" kern="1200"/>
          </a:br>
          <a:r>
            <a:rPr lang="en-AU" sz="1800" kern="1200"/>
            <a:t>Grid systems consist of diverse hardware, software, operating systems, and networks.</a:t>
          </a:r>
          <a:endParaRPr lang="en-US" sz="1800" kern="1200"/>
        </a:p>
      </dsp:txBody>
      <dsp:txXfrm>
        <a:off x="3639294" y="2044"/>
        <a:ext cx="2779811" cy="1667887"/>
      </dsp:txXfrm>
    </dsp:sp>
    <dsp:sp modelId="{C6310608-5CD4-6E48-BF5F-B7D8E847D597}">
      <dsp:nvSpPr>
        <dsp:cNvPr id="0" name=""/>
        <dsp:cNvSpPr/>
      </dsp:nvSpPr>
      <dsp:spPr>
        <a:xfrm>
          <a:off x="6697087" y="2044"/>
          <a:ext cx="2779811" cy="1667887"/>
        </a:xfrm>
        <a:prstGeom prst="rect">
          <a:avLst/>
        </a:prstGeom>
        <a:solidFill>
          <a:schemeClr val="accent2">
            <a:hueOff val="2577445"/>
            <a:satOff val="-7397"/>
            <a:lumOff val="-1184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b="1" kern="1200"/>
            <a:t>Geographical Distribution</a:t>
          </a:r>
          <a:br>
            <a:rPr lang="en-AU" sz="1800" kern="1200"/>
          </a:br>
          <a:r>
            <a:rPr lang="en-AU" sz="1800" kern="1200"/>
            <a:t>Resources are spread across different locations and organizations.</a:t>
          </a:r>
          <a:endParaRPr lang="en-US" sz="1800" kern="1200"/>
        </a:p>
      </dsp:txBody>
      <dsp:txXfrm>
        <a:off x="6697087" y="2044"/>
        <a:ext cx="2779811" cy="1667887"/>
      </dsp:txXfrm>
    </dsp:sp>
    <dsp:sp modelId="{3013B502-7157-674C-ACB5-4DE898CB2F54}">
      <dsp:nvSpPr>
        <dsp:cNvPr id="0" name=""/>
        <dsp:cNvSpPr/>
      </dsp:nvSpPr>
      <dsp:spPr>
        <a:xfrm>
          <a:off x="581501" y="1947913"/>
          <a:ext cx="2779811" cy="1667887"/>
        </a:xfrm>
        <a:prstGeom prst="rect">
          <a:avLst/>
        </a:prstGeom>
        <a:solidFill>
          <a:schemeClr val="accent2">
            <a:hueOff val="3866168"/>
            <a:satOff val="-11096"/>
            <a:lumOff val="-17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b="1" kern="1200"/>
            <a:t>Virtual Organizations (VOs)</a:t>
          </a:r>
          <a:br>
            <a:rPr lang="en-AU" sz="1800" kern="1200"/>
          </a:br>
          <a:r>
            <a:rPr lang="en-AU" sz="1800" kern="1200"/>
            <a:t>Users and institutions collaborate by sharing resources through a virtual organization.</a:t>
          </a:r>
          <a:endParaRPr lang="en-US" sz="1800" kern="1200"/>
        </a:p>
      </dsp:txBody>
      <dsp:txXfrm>
        <a:off x="581501" y="1947913"/>
        <a:ext cx="2779811" cy="1667887"/>
      </dsp:txXfrm>
    </dsp:sp>
    <dsp:sp modelId="{562AD1ED-4D8C-C34D-9343-5EE460B4FB6C}">
      <dsp:nvSpPr>
        <dsp:cNvPr id="0" name=""/>
        <dsp:cNvSpPr/>
      </dsp:nvSpPr>
      <dsp:spPr>
        <a:xfrm>
          <a:off x="3639294" y="1947913"/>
          <a:ext cx="2779811" cy="1667887"/>
        </a:xfrm>
        <a:prstGeom prst="rect">
          <a:avLst/>
        </a:prstGeom>
        <a:solidFill>
          <a:schemeClr val="accent2">
            <a:hueOff val="5154890"/>
            <a:satOff val="-14794"/>
            <a:lumOff val="-2368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b="1" kern="1200"/>
            <a:t>Scalability</a:t>
          </a:r>
          <a:br>
            <a:rPr lang="en-AU" sz="1800" kern="1200"/>
          </a:br>
          <a:r>
            <a:rPr lang="en-AU" sz="1800" kern="1200"/>
            <a:t>New resources can be added easily to the grid.</a:t>
          </a:r>
          <a:endParaRPr lang="en-US" sz="1800" kern="1200"/>
        </a:p>
      </dsp:txBody>
      <dsp:txXfrm>
        <a:off x="3639294" y="1947913"/>
        <a:ext cx="2779811" cy="1667887"/>
      </dsp:txXfrm>
    </dsp:sp>
    <dsp:sp modelId="{DB22F7EE-D02D-644D-B5C3-49575F54CEA2}">
      <dsp:nvSpPr>
        <dsp:cNvPr id="0" name=""/>
        <dsp:cNvSpPr/>
      </dsp:nvSpPr>
      <dsp:spPr>
        <a:xfrm>
          <a:off x="6697087" y="1947913"/>
          <a:ext cx="2779811" cy="1667887"/>
        </a:xfrm>
        <a:prstGeom prst="rect">
          <a:avLst/>
        </a:prstGeom>
        <a:solidFill>
          <a:schemeClr val="accent2">
            <a:hueOff val="6443612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b="1" kern="1200"/>
            <a:t>Autonomous Administrative Domains</a:t>
          </a:r>
          <a:br>
            <a:rPr lang="en-AU" sz="1800" kern="1200"/>
          </a:br>
          <a:r>
            <a:rPr lang="en-AU" sz="1800" kern="1200"/>
            <a:t>Each participating organization maintains control over its own resources.</a:t>
          </a:r>
          <a:endParaRPr lang="en-US" sz="1800" kern="1200"/>
        </a:p>
      </dsp:txBody>
      <dsp:txXfrm>
        <a:off x="6697087" y="1947913"/>
        <a:ext cx="2779811" cy="16678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FB2CB3-8D88-4394-B8CD-8A21EAF1DE51}">
      <dsp:nvSpPr>
        <dsp:cNvPr id="0" name=""/>
        <dsp:cNvSpPr/>
      </dsp:nvSpPr>
      <dsp:spPr>
        <a:xfrm>
          <a:off x="0" y="531"/>
          <a:ext cx="10515600" cy="124293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92472D-3161-41FB-9FBB-08FD3E0E2D0A}">
      <dsp:nvSpPr>
        <dsp:cNvPr id="0" name=""/>
        <dsp:cNvSpPr/>
      </dsp:nvSpPr>
      <dsp:spPr>
        <a:xfrm>
          <a:off x="375988" y="280191"/>
          <a:ext cx="683614" cy="6836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224BB9-8CF1-412E-9616-452E2D4B783D}">
      <dsp:nvSpPr>
        <dsp:cNvPr id="0" name=""/>
        <dsp:cNvSpPr/>
      </dsp:nvSpPr>
      <dsp:spPr>
        <a:xfrm>
          <a:off x="1435590" y="53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Similar to clusters but processors are more loosely coupled, tend to be heterogeneous, and are not all in a central location.</a:t>
          </a:r>
        </a:p>
      </dsp:txBody>
      <dsp:txXfrm>
        <a:off x="1435590" y="531"/>
        <a:ext cx="9080009" cy="1242935"/>
      </dsp:txXfrm>
    </dsp:sp>
    <dsp:sp modelId="{4FE8166B-5DB5-4673-A6B8-9CF7CAC2CB00}">
      <dsp:nvSpPr>
        <dsp:cNvPr id="0" name=""/>
        <dsp:cNvSpPr/>
      </dsp:nvSpPr>
      <dsp:spPr>
        <a:xfrm>
          <a:off x="0" y="1554201"/>
          <a:ext cx="10515600" cy="124293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AE91B8-323A-43C9-890F-86438B63F86F}">
      <dsp:nvSpPr>
        <dsp:cNvPr id="0" name=""/>
        <dsp:cNvSpPr/>
      </dsp:nvSpPr>
      <dsp:spPr>
        <a:xfrm>
          <a:off x="375988" y="1833861"/>
          <a:ext cx="683614" cy="6836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27BAE7-ED7A-45D7-BA78-A7EE85CB53DF}">
      <dsp:nvSpPr>
        <dsp:cNvPr id="0" name=""/>
        <dsp:cNvSpPr/>
      </dsp:nvSpPr>
      <dsp:spPr>
        <a:xfrm>
          <a:off x="1435590" y="155420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Can handle workloads similar to those on supercomputers, but grid 	computers connect over a network (Internet?) and supercomputers’ 	CPUs connect to a high-speed internal bus/network</a:t>
          </a:r>
        </a:p>
      </dsp:txBody>
      <dsp:txXfrm>
        <a:off x="1435590" y="1554201"/>
        <a:ext cx="9080009" cy="1242935"/>
      </dsp:txXfrm>
    </dsp:sp>
    <dsp:sp modelId="{53D72CB9-5839-4101-8BF5-1F41884CFC4A}">
      <dsp:nvSpPr>
        <dsp:cNvPr id="0" name=""/>
        <dsp:cNvSpPr/>
      </dsp:nvSpPr>
      <dsp:spPr>
        <a:xfrm>
          <a:off x="0" y="3107870"/>
          <a:ext cx="10515600" cy="124293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8DAEAA-1D8A-4B7F-BF88-446E43BAF432}">
      <dsp:nvSpPr>
        <dsp:cNvPr id="0" name=""/>
        <dsp:cNvSpPr/>
      </dsp:nvSpPr>
      <dsp:spPr>
        <a:xfrm>
          <a:off x="375988" y="3387531"/>
          <a:ext cx="683614" cy="6836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AB3BE4-D767-4116-AD09-EBC3DC248CD5}">
      <dsp:nvSpPr>
        <dsp:cNvPr id="0" name=""/>
        <dsp:cNvSpPr/>
      </dsp:nvSpPr>
      <dsp:spPr>
        <a:xfrm>
          <a:off x="1435590" y="3107870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Problems are broken up into parts and distributed across multiple 	computers in the grid – less communication between parts than in 	clusters.</a:t>
          </a:r>
        </a:p>
      </dsp:txBody>
      <dsp:txXfrm>
        <a:off x="1435590" y="3107870"/>
        <a:ext cx="9080009" cy="124293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C95F3-F3C4-4C3A-9926-6D0436A722B3}">
      <dsp:nvSpPr>
        <dsp:cNvPr id="0" name=""/>
        <dsp:cNvSpPr/>
      </dsp:nvSpPr>
      <dsp:spPr>
        <a:xfrm>
          <a:off x="92955" y="66438"/>
          <a:ext cx="830509" cy="83050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3ABE6A-270D-43E5-9465-7B5B0011E53A}">
      <dsp:nvSpPr>
        <dsp:cNvPr id="0" name=""/>
        <dsp:cNvSpPr/>
      </dsp:nvSpPr>
      <dsp:spPr>
        <a:xfrm>
          <a:off x="267362" y="240845"/>
          <a:ext cx="481695" cy="48169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DF4427-1865-4199-8BD7-774AF66806CB}">
      <dsp:nvSpPr>
        <dsp:cNvPr id="0" name=""/>
        <dsp:cNvSpPr/>
      </dsp:nvSpPr>
      <dsp:spPr>
        <a:xfrm>
          <a:off x="1101430" y="66438"/>
          <a:ext cx="1957628" cy="830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Fabric layer</a:t>
          </a:r>
          <a:r>
            <a:rPr lang="en-US" sz="1100" kern="1200"/>
            <a:t>: interfaces to local resources at a specific site</a:t>
          </a:r>
        </a:p>
      </dsp:txBody>
      <dsp:txXfrm>
        <a:off x="1101430" y="66438"/>
        <a:ext cx="1957628" cy="830509"/>
      </dsp:txXfrm>
    </dsp:sp>
    <dsp:sp modelId="{CBAFA202-A8A5-481C-9390-DF31A62762A3}">
      <dsp:nvSpPr>
        <dsp:cNvPr id="0" name=""/>
        <dsp:cNvSpPr/>
      </dsp:nvSpPr>
      <dsp:spPr>
        <a:xfrm>
          <a:off x="3400160" y="66438"/>
          <a:ext cx="830509" cy="83050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5C9DDF-EA93-4014-8974-61D2DDB36CF6}">
      <dsp:nvSpPr>
        <dsp:cNvPr id="0" name=""/>
        <dsp:cNvSpPr/>
      </dsp:nvSpPr>
      <dsp:spPr>
        <a:xfrm>
          <a:off x="3574567" y="240845"/>
          <a:ext cx="481695" cy="48169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87144D-F4C1-4728-9AD9-8645E001AB61}">
      <dsp:nvSpPr>
        <dsp:cNvPr id="0" name=""/>
        <dsp:cNvSpPr/>
      </dsp:nvSpPr>
      <dsp:spPr>
        <a:xfrm>
          <a:off x="4408636" y="66438"/>
          <a:ext cx="1957628" cy="830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Connectivity layer</a:t>
          </a:r>
          <a:r>
            <a:rPr lang="en-US" sz="1100" kern="1200"/>
            <a:t>: protocols to support usage of </a:t>
          </a:r>
          <a:r>
            <a:rPr lang="en-US" sz="1100" i="1" kern="1200"/>
            <a:t>multiple resources </a:t>
          </a:r>
          <a:r>
            <a:rPr lang="en-US" sz="1100" kern="1200"/>
            <a:t>for a single application; e.g., access a remote resource or transfer data between resources; and protocols to provide security</a:t>
          </a:r>
        </a:p>
      </dsp:txBody>
      <dsp:txXfrm>
        <a:off x="4408636" y="66438"/>
        <a:ext cx="1957628" cy="830509"/>
      </dsp:txXfrm>
    </dsp:sp>
    <dsp:sp modelId="{F8DF60CE-808B-43C5-A715-A04D16654119}">
      <dsp:nvSpPr>
        <dsp:cNvPr id="0" name=""/>
        <dsp:cNvSpPr/>
      </dsp:nvSpPr>
      <dsp:spPr>
        <a:xfrm>
          <a:off x="92955" y="1572930"/>
          <a:ext cx="830509" cy="83050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CDC8E5-1020-462D-8CD6-E97BD9D27B4D}">
      <dsp:nvSpPr>
        <dsp:cNvPr id="0" name=""/>
        <dsp:cNvSpPr/>
      </dsp:nvSpPr>
      <dsp:spPr>
        <a:xfrm>
          <a:off x="267362" y="1747337"/>
          <a:ext cx="481695" cy="48169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FAB111-9E3B-4057-8FAC-590ABA8171AB}">
      <dsp:nvSpPr>
        <dsp:cNvPr id="0" name=""/>
        <dsp:cNvSpPr/>
      </dsp:nvSpPr>
      <dsp:spPr>
        <a:xfrm>
          <a:off x="1101430" y="1572930"/>
          <a:ext cx="1957628" cy="830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Resource layer </a:t>
          </a:r>
          <a:r>
            <a:rPr lang="en-US" sz="1100" kern="1200"/>
            <a:t>manages a </a:t>
          </a:r>
          <a:r>
            <a:rPr lang="en-US" sz="1100" i="1" kern="1200"/>
            <a:t>single resource, </a:t>
          </a:r>
          <a:r>
            <a:rPr lang="en-US" sz="1100" kern="1200"/>
            <a:t>using functions supplied by the connectivity layer</a:t>
          </a:r>
        </a:p>
      </dsp:txBody>
      <dsp:txXfrm>
        <a:off x="1101430" y="1572930"/>
        <a:ext cx="1957628" cy="830509"/>
      </dsp:txXfrm>
    </dsp:sp>
    <dsp:sp modelId="{1B4CC2C9-B4F0-490B-A3F1-D2D1CABF71D2}">
      <dsp:nvSpPr>
        <dsp:cNvPr id="0" name=""/>
        <dsp:cNvSpPr/>
      </dsp:nvSpPr>
      <dsp:spPr>
        <a:xfrm>
          <a:off x="3400160" y="1572930"/>
          <a:ext cx="830509" cy="83050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2D3D80-2D95-4256-AA0F-395CB01A39F2}">
      <dsp:nvSpPr>
        <dsp:cNvPr id="0" name=""/>
        <dsp:cNvSpPr/>
      </dsp:nvSpPr>
      <dsp:spPr>
        <a:xfrm>
          <a:off x="3574567" y="1747337"/>
          <a:ext cx="481695" cy="48169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E27792-9C52-44DC-96B0-9B7A9A8CBD01}">
      <dsp:nvSpPr>
        <dsp:cNvPr id="0" name=""/>
        <dsp:cNvSpPr/>
      </dsp:nvSpPr>
      <dsp:spPr>
        <a:xfrm>
          <a:off x="4408636" y="1572930"/>
          <a:ext cx="1957628" cy="830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Collective layer: </a:t>
          </a:r>
          <a:r>
            <a:rPr lang="en-US" sz="1100" kern="1200"/>
            <a:t>resource discovery, allocation, scheduling, etc.</a:t>
          </a:r>
        </a:p>
      </dsp:txBody>
      <dsp:txXfrm>
        <a:off x="4408636" y="1572930"/>
        <a:ext cx="1957628" cy="830509"/>
      </dsp:txXfrm>
    </dsp:sp>
    <dsp:sp modelId="{62F6CC27-A136-4144-8F8F-B2D80157D95E}">
      <dsp:nvSpPr>
        <dsp:cNvPr id="0" name=""/>
        <dsp:cNvSpPr/>
      </dsp:nvSpPr>
      <dsp:spPr>
        <a:xfrm>
          <a:off x="92955" y="3079422"/>
          <a:ext cx="830509" cy="83050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7DCACE-5195-4872-B2B4-90DB2C6DD534}">
      <dsp:nvSpPr>
        <dsp:cNvPr id="0" name=""/>
        <dsp:cNvSpPr/>
      </dsp:nvSpPr>
      <dsp:spPr>
        <a:xfrm>
          <a:off x="267362" y="3253829"/>
          <a:ext cx="481695" cy="48169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47F0C4-5741-4E02-A9CF-533C52D4A7AA}">
      <dsp:nvSpPr>
        <dsp:cNvPr id="0" name=""/>
        <dsp:cNvSpPr/>
      </dsp:nvSpPr>
      <dsp:spPr>
        <a:xfrm>
          <a:off x="1101430" y="3079422"/>
          <a:ext cx="1957628" cy="830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Applications</a:t>
          </a:r>
          <a:r>
            <a:rPr lang="en-US" sz="1100" kern="1200"/>
            <a:t>: use the grid resources</a:t>
          </a:r>
        </a:p>
      </dsp:txBody>
      <dsp:txXfrm>
        <a:off x="1101430" y="3079422"/>
        <a:ext cx="1957628" cy="830509"/>
      </dsp:txXfrm>
    </dsp:sp>
    <dsp:sp modelId="{89405714-FF65-4E78-AD9C-5BD6C7DBFA1E}">
      <dsp:nvSpPr>
        <dsp:cNvPr id="0" name=""/>
        <dsp:cNvSpPr/>
      </dsp:nvSpPr>
      <dsp:spPr>
        <a:xfrm>
          <a:off x="3400160" y="3079422"/>
          <a:ext cx="830509" cy="83050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A48BA2-D74B-457B-B856-8693110EB0B1}">
      <dsp:nvSpPr>
        <dsp:cNvPr id="0" name=""/>
        <dsp:cNvSpPr/>
      </dsp:nvSpPr>
      <dsp:spPr>
        <a:xfrm>
          <a:off x="3574567" y="3253829"/>
          <a:ext cx="481695" cy="481695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5A3B83-D502-4F7D-894D-AEF8D6D1F289}">
      <dsp:nvSpPr>
        <dsp:cNvPr id="0" name=""/>
        <dsp:cNvSpPr/>
      </dsp:nvSpPr>
      <dsp:spPr>
        <a:xfrm>
          <a:off x="4408636" y="3079422"/>
          <a:ext cx="1957628" cy="830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The collective, connectivity and resource layers</a:t>
          </a:r>
        </a:p>
      </dsp:txBody>
      <dsp:txXfrm>
        <a:off x="4408636" y="3079422"/>
        <a:ext cx="1957628" cy="8305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07472F-D72C-4C4C-BE91-DCE5E1E58A60}" type="datetimeFigureOut">
              <a:rPr lang="en-US" smtClean="0"/>
              <a:t>1/29/26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E84B55-A9F4-4D46-8745-C65E3DB04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104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E84B55-A9F4-4D46-8745-C65E3DB04DD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034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1" dirty="0"/>
              <a:t>Grid Computing Systems</a:t>
            </a:r>
            <a:r>
              <a:rPr lang="en-AU" dirty="0"/>
              <a:t> are distributed computing systems in which geographically distributed and heterogeneous computing resources (such as servers, storage, and networks) are connected and coordinated to work together as a single virtual system to solve large-scale computational problems.</a:t>
            </a:r>
          </a:p>
          <a:p>
            <a:r>
              <a:rPr lang="en-AU" dirty="0"/>
              <a:t>In grid computing, resources belonging to different organizations and administrative domains are shared and pooled to achieve high performance and efficiency.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B159F-254E-1B4C-BECB-4E2F3D557A8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203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E84B55-A9F4-4D46-8745-C65E3DB04DD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32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72C56-2BF5-6F18-7B17-6DE8B6D48F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F48FB-79EC-7214-8A7B-65460D341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F20F4-8D0C-5540-76E0-6702D7E84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AE376-1316-104C-B382-654E062838AC}" type="datetimeFigureOut">
              <a:rPr lang="en-US" smtClean="0"/>
              <a:t>1/29/26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DC6F0-AFD7-57DD-6D1E-313CC5C4D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CA24C-F200-A58D-6448-5AF368D11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274DB-843B-6E46-AB46-D18679EF9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538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A84CB-F567-E747-3A66-B526CA227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D2F2EF-BA7D-EA8C-50A2-FF802FA524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4A7D70-7835-2B6B-0867-C53A05587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AE376-1316-104C-B382-654E062838AC}" type="datetimeFigureOut">
              <a:rPr lang="en-US" smtClean="0"/>
              <a:t>1/29/26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17CB94-6DB3-272C-E4A3-AFCF254B9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CB8E92-5E64-4973-74A9-065F96892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274DB-843B-6E46-AB46-D18679EF9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622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432B98-AE3A-5614-7C00-D79C21877B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7DE22-68A7-6B4C-D031-3A0E95ECD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D101BB-92BD-D25D-ABA4-07E4CE0A8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AE376-1316-104C-B382-654E062838AC}" type="datetimeFigureOut">
              <a:rPr lang="en-US" smtClean="0"/>
              <a:t>1/29/26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5301F-3128-701A-634D-F611473D7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21AB15-194C-8814-869C-C126C771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274DB-843B-6E46-AB46-D18679EF9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40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248280" y="813562"/>
            <a:ext cx="7695438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1/29/26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38100">
              <a:lnSpc>
                <a:spcPts val="163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3933684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B731E-ADE9-A0BF-8B32-C30C97E55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27DCE-618D-6FB1-741F-61EEA69A1C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DE06D-2C5C-A784-6AA9-50AA0B4B6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AE376-1316-104C-B382-654E062838AC}" type="datetimeFigureOut">
              <a:rPr lang="en-US" smtClean="0"/>
              <a:t>1/29/26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A65B2-D9A0-12B6-01B1-37879EB3D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A6CD7-29F8-D526-7378-14F2EA28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274DB-843B-6E46-AB46-D18679EF9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764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32631-562C-68C0-4E9F-3F3F36DF6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64D36-93FC-E2DC-B6A8-B4E2DE340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79921-C593-2132-686B-93CEFE202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AE376-1316-104C-B382-654E062838AC}" type="datetimeFigureOut">
              <a:rPr lang="en-US" smtClean="0"/>
              <a:t>1/29/26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390B68-4F1E-B033-D2C0-A580B3D65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39697-83A9-59D5-B4F7-ED6DBBDF9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274DB-843B-6E46-AB46-D18679EF9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859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33024-8D27-02F7-DC1B-298212D43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C0094-4EC6-C29E-7947-B5D3FE14CD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81E191-EFFC-042C-A555-453A6EA27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020014-0854-15CE-7CE8-42B5ADC51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AE376-1316-104C-B382-654E062838AC}" type="datetimeFigureOut">
              <a:rPr lang="en-US" smtClean="0"/>
              <a:t>1/29/26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E90A82-16B4-C4E3-B1D3-28593874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1B3D80-4A8E-7596-3965-080DA68E1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274DB-843B-6E46-AB46-D18679EF9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819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97A0A-65E3-CD56-AA17-0C650ED28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90DCD4-0914-3010-11F7-E8329DAD71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0377A8-F404-85DA-0534-590FBA46F3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969D97-F827-14C0-2A7D-0648556929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D61E06-A4CD-910D-8BF0-EDBB07FFC6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7638CE-7098-02D2-9F27-19AA0A9CA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AE376-1316-104C-B382-654E062838AC}" type="datetimeFigureOut">
              <a:rPr lang="en-US" smtClean="0"/>
              <a:t>1/29/26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8AD20D-D1ED-4650-FE09-B6348418D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3068D7-AF04-DE4A-DB7C-C58F294AC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274DB-843B-6E46-AB46-D18679EF9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409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81AA9-6FEF-3B29-5BD4-010BE04C0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758415-B0A7-6B1E-AC05-59271B1AB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AE376-1316-104C-B382-654E062838AC}" type="datetimeFigureOut">
              <a:rPr lang="en-US" smtClean="0"/>
              <a:t>1/29/26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0A65D8-409D-2F6E-18F3-786BBCFA1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C92A41-5E53-5F5A-B14E-22FB43F07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274DB-843B-6E46-AB46-D18679EF9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716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FDD7FF-EB27-0F30-14E4-5C134C050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AE376-1316-104C-B382-654E062838AC}" type="datetimeFigureOut">
              <a:rPr lang="en-US" smtClean="0"/>
              <a:t>1/29/26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73DD14-0A58-750E-FE8D-A59E62B2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3B4753-84D0-82AC-5CD3-438E8CBEE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274DB-843B-6E46-AB46-D18679EF9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369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37AE0-CC35-CF79-FC33-BD6CA0FCE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171734-0951-7B0A-DB9E-78421FBB0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7D67BD-462C-39C0-749D-BF99F789EA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282F0E-DFDA-0015-3F54-E904B147E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AE376-1316-104C-B382-654E062838AC}" type="datetimeFigureOut">
              <a:rPr lang="en-US" smtClean="0"/>
              <a:t>1/29/26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C9D242-A39D-2D87-9798-C3B6036AA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AC3AEF-E367-94EF-97A7-5F3612037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274DB-843B-6E46-AB46-D18679EF9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028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4D996-CC73-189F-9378-A928BD96A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0786A5-964F-1F0A-7BE9-93A6745D99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CC90BB-5543-7C72-BD2B-E9307A2255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86C7C4-C2E3-5645-6D57-941AE4741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AE376-1316-104C-B382-654E062838AC}" type="datetimeFigureOut">
              <a:rPr lang="en-US" smtClean="0"/>
              <a:t>1/29/26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0DABF-79DF-9E96-0D2D-256A42190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7E94E5-8C02-5A43-2676-47F6E6BA8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274DB-843B-6E46-AB46-D18679EF9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098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EA9F25-2CC6-7649-037A-BC320718B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0607BD-ED5A-B8D4-6CDB-95912B0CBA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1350E-DC06-4943-899D-41DFFB86F3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8AE376-1316-104C-B382-654E062838AC}" type="datetimeFigureOut">
              <a:rPr lang="en-US" smtClean="0"/>
              <a:t>1/29/26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5C444-4E83-8A21-7631-0B43E0AFA9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DC11D-241B-60EE-8746-6E11AC94B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5274DB-843B-6E46-AB46-D18679EF9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218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us.org/ogsa/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mg.org/gettingstarted/corbafaq.htm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Open_Network_Computing_Remote_Procedure_Call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3.org/TR/2000/NOTE-SOAP-20000508/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ridcomputing.com/" TargetMode="External"/><Relationship Id="rId2" Type="http://schemas.openxmlformats.org/officeDocument/2006/relationships/hyperlink" Target="http://www.globus.org/ogsa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beowulf.org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beowulf.org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8CA06CD6-90CA-4C45-856C-6771339E1E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0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C59FF2-B2DF-0DF9-DFE3-29BD6F0313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963507"/>
            <a:ext cx="3494362" cy="493098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400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Types</a:t>
            </a:r>
            <a:r>
              <a:rPr lang="en-US" sz="4400" kern="1200" spc="-135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of</a:t>
            </a:r>
            <a:r>
              <a:rPr lang="en-US" sz="4400" kern="1200" spc="-114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Distributed</a:t>
            </a:r>
            <a:r>
              <a:rPr lang="en-US" sz="4400" kern="1200" spc="-114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kern="1200" spc="-1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Systems</a:t>
            </a:r>
            <a:endParaRPr lang="en-US" sz="4400" kern="120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021601D-2758-4B15-A31C-FDA184C51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84D6F4A5-E496-34BC-0ED3-CCD74D468A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51961" y="2057400"/>
            <a:ext cx="6250940" cy="230462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3200"/>
              <a:t>Week 3 and 4 </a:t>
            </a:r>
            <a:br>
              <a:rPr lang="en-US" sz="32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Dr. Rafiullah Khan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6C5046-9710-6E77-8631-A782983B33E5}"/>
              </a:ext>
            </a:extLst>
          </p:cNvPr>
          <p:cNvSpPr txBox="1"/>
          <p:nvPr/>
        </p:nvSpPr>
        <p:spPr>
          <a:xfrm>
            <a:off x="578201" y="425752"/>
            <a:ext cx="6250940" cy="2304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Cloud Computing</a:t>
            </a:r>
          </a:p>
        </p:txBody>
      </p:sp>
    </p:spTree>
    <p:extLst>
      <p:ext uri="{BB962C8B-B14F-4D97-AF65-F5344CB8AC3E}">
        <p14:creationId xmlns:p14="http://schemas.microsoft.com/office/powerpoint/2010/main" val="42082434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63C49-721E-CFD0-16A9-531550A03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AU" b="1"/>
              <a:t>Key Characteristics of Grid Computing Systems</a:t>
            </a:r>
            <a:endParaRPr lang="en-US" dirty="0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7E2A07F7-491A-19D3-B7E2-FD7F3C9FA12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79795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  <a:prstGeom prst="rect">
            <a:avLst/>
          </a:prstGeom>
        </p:spPr>
        <p:txBody>
          <a:bodyPr vert="horz" lIns="0" tIns="548259" rIns="0" bIns="0" rtlCol="0">
            <a:normAutofit/>
          </a:bodyPr>
          <a:lstStyle/>
          <a:p>
            <a:pPr marL="3272790">
              <a:spcBef>
                <a:spcPts val="105"/>
              </a:spcBef>
            </a:pPr>
            <a:r>
              <a:rPr lang="en-AU" sz="4000" spc="-10"/>
              <a:t>Grids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38100">
              <a:spcAft>
                <a:spcPts val="600"/>
              </a:spcAft>
            </a:pPr>
            <a:fld id="{81D60167-4931-47E6-BA6A-407CBD079E47}" type="slidenum">
              <a:rPr lang="en-AU" spc="-25" smtClean="0"/>
              <a:pPr marL="38100">
                <a:spcAft>
                  <a:spcPts val="600"/>
                </a:spcAft>
              </a:pPr>
              <a:t>11</a:t>
            </a:fld>
            <a:endParaRPr lang="en-AU" spc="-25"/>
          </a:p>
        </p:txBody>
      </p:sp>
      <p:graphicFrame>
        <p:nvGraphicFramePr>
          <p:cNvPr id="23" name="object 3">
            <a:extLst>
              <a:ext uri="{FF2B5EF4-FFF2-40B4-BE49-F238E27FC236}">
                <a16:creationId xmlns:a16="http://schemas.microsoft.com/office/drawing/2014/main" id="{C92F5DEE-0F26-F611-E447-3D001BAD5B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08773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3400" y="457801"/>
            <a:ext cx="10972800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/>
              <a:t>A</a:t>
            </a:r>
            <a:r>
              <a:rPr sz="3200" spc="-10" dirty="0"/>
              <a:t> </a:t>
            </a:r>
            <a:r>
              <a:rPr sz="3200" dirty="0"/>
              <a:t>Proposed</a:t>
            </a:r>
            <a:r>
              <a:rPr sz="3200" spc="-35" dirty="0"/>
              <a:t> </a:t>
            </a:r>
            <a:r>
              <a:rPr sz="3200" dirty="0"/>
              <a:t>Architecture</a:t>
            </a:r>
            <a:r>
              <a:rPr sz="3200" spc="-35" dirty="0"/>
              <a:t> </a:t>
            </a:r>
            <a:r>
              <a:rPr sz="3200" dirty="0"/>
              <a:t>for</a:t>
            </a:r>
            <a:r>
              <a:rPr sz="3200" spc="-25" dirty="0"/>
              <a:t> </a:t>
            </a:r>
            <a:r>
              <a:rPr sz="3200" dirty="0"/>
              <a:t>Grid</a:t>
            </a:r>
            <a:r>
              <a:rPr sz="3200" spc="-20" dirty="0"/>
              <a:t> </a:t>
            </a:r>
            <a:r>
              <a:rPr sz="3200" spc="-10" dirty="0"/>
              <a:t>Systems</a:t>
            </a:r>
            <a:endParaRPr sz="3200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spc="-25" dirty="0"/>
              <a:t>12</a:t>
            </a:fld>
            <a:endParaRPr spc="-25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65619" y="1828800"/>
            <a:ext cx="4792980" cy="32004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21640" y="5122926"/>
            <a:ext cx="55448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together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form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middleware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layer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for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grid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31354" y="5264708"/>
            <a:ext cx="3100070" cy="702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3300"/>
              </a:lnSpc>
              <a:spcBef>
                <a:spcPts val="100"/>
              </a:spcBef>
              <a:tabLst>
                <a:tab pos="306705" algn="l"/>
              </a:tabLst>
            </a:pPr>
            <a:r>
              <a:rPr sz="1800" spc="-50" dirty="0">
                <a:latin typeface="Arial MT"/>
                <a:cs typeface="Arial MT"/>
              </a:rPr>
              <a:t>A</a:t>
            </a:r>
            <a:r>
              <a:rPr sz="1800" dirty="0">
                <a:latin typeface="Arial MT"/>
                <a:cs typeface="Arial MT"/>
              </a:rPr>
              <a:t>	layered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architecture</a:t>
            </a:r>
            <a:r>
              <a:rPr sz="1800" spc="-3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for</a:t>
            </a:r>
            <a:r>
              <a:rPr sz="1800" spc="-40" dirty="0">
                <a:latin typeface="Arial MT"/>
                <a:cs typeface="Arial MT"/>
              </a:rPr>
              <a:t> </a:t>
            </a:r>
            <a:r>
              <a:rPr sz="1800" spc="-20" dirty="0">
                <a:latin typeface="Arial MT"/>
                <a:cs typeface="Arial MT"/>
              </a:rPr>
              <a:t>grid </a:t>
            </a:r>
            <a:r>
              <a:rPr sz="1800" dirty="0">
                <a:latin typeface="Arial MT"/>
                <a:cs typeface="Arial MT"/>
              </a:rPr>
              <a:t>computing</a:t>
            </a:r>
            <a:r>
              <a:rPr sz="1800" spc="-4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systems</a:t>
            </a:r>
            <a:endParaRPr sz="1800">
              <a:latin typeface="Arial MT"/>
              <a:cs typeface="Arial MT"/>
            </a:endParaRPr>
          </a:p>
        </p:txBody>
      </p:sp>
      <p:graphicFrame>
        <p:nvGraphicFramePr>
          <p:cNvPr id="12" name="object 4">
            <a:extLst>
              <a:ext uri="{FF2B5EF4-FFF2-40B4-BE49-F238E27FC236}">
                <a16:creationId xmlns:a16="http://schemas.microsoft.com/office/drawing/2014/main" id="{63D49A96-479C-7CB4-ABA0-13E39946D66C}"/>
              </a:ext>
            </a:extLst>
          </p:cNvPr>
          <p:cNvGraphicFramePr/>
          <p:nvPr/>
        </p:nvGraphicFramePr>
        <p:xfrm>
          <a:off x="78739" y="1244853"/>
          <a:ext cx="6459220" cy="3976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0"/>
            <a:r>
              <a:rPr lang="en-US" sz="4000" dirty="0"/>
              <a:t>OGSA</a:t>
            </a:r>
            <a:r>
              <a:rPr lang="en-US" sz="4000" spc="-65" dirty="0"/>
              <a:t> </a:t>
            </a:r>
            <a:r>
              <a:rPr lang="en-US" sz="4000" dirty="0"/>
              <a:t>–</a:t>
            </a:r>
            <a:r>
              <a:rPr lang="en-US" sz="4000" spc="-85" dirty="0"/>
              <a:t> </a:t>
            </a:r>
            <a:r>
              <a:rPr lang="en-US" sz="4000" dirty="0"/>
              <a:t>Another</a:t>
            </a:r>
            <a:r>
              <a:rPr lang="en-US" sz="4000" spc="-90" dirty="0"/>
              <a:t> </a:t>
            </a:r>
            <a:r>
              <a:rPr lang="en-US" sz="4000" dirty="0"/>
              <a:t>Grid</a:t>
            </a:r>
            <a:r>
              <a:rPr lang="en-US" sz="4000" spc="-80" dirty="0"/>
              <a:t> </a:t>
            </a:r>
            <a:r>
              <a:rPr lang="en-US" sz="4000" spc="-10" dirty="0"/>
              <a:t>Architecture</a:t>
            </a:r>
            <a:endParaRPr lang="en-US" sz="4000" dirty="0"/>
          </a:p>
        </p:txBody>
      </p:sp>
      <p:pic>
        <p:nvPicPr>
          <p:cNvPr id="7" name="Picture 6" descr="Diamond patterned structure">
            <a:extLst>
              <a:ext uri="{FF2B5EF4-FFF2-40B4-BE49-F238E27FC236}">
                <a16:creationId xmlns:a16="http://schemas.microsoft.com/office/drawing/2014/main" id="{B0B854EB-65A7-C08F-B247-3D0C60FB9D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03" r="36193" b="-2"/>
          <a:stretch>
            <a:fillRect/>
          </a:stretch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xfrm>
            <a:off x="481013" y="635635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fld id="{81D60167-4931-47E6-BA6A-407CBD079E47}" type="slidenum">
              <a:rPr lang="en-US" smtClean="0">
                <a:solidFill>
                  <a:srgbClr val="FFFFFF"/>
                </a:solidFill>
                <a:latin typeface="Calibri" panose="020F0502020204030204"/>
              </a:rPr>
              <a:pPr algn="l">
                <a:spcAft>
                  <a:spcPts val="600"/>
                </a:spcAft>
                <a:defRPr/>
              </a:pPr>
              <a:t>13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417734" y="2614612"/>
            <a:ext cx="5291663" cy="3752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55600" marR="763270" indent="-228600">
              <a:lnSpc>
                <a:spcPct val="90000"/>
              </a:lnSpc>
              <a:spcBef>
                <a:spcPts val="105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en-US" dirty="0">
                <a:solidFill>
                  <a:srgbClr val="467886"/>
                </a:solidFill>
                <a:uFill>
                  <a:solidFill>
                    <a:srgbClr val="CCCCFF"/>
                  </a:solidFill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Open</a:t>
            </a:r>
            <a:r>
              <a:rPr lang="en-US" spc="-25" dirty="0">
                <a:solidFill>
                  <a:srgbClr val="467886"/>
                </a:solidFill>
                <a:uFill>
                  <a:solidFill>
                    <a:srgbClr val="CCCCFF"/>
                  </a:solidFill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dirty="0">
                <a:solidFill>
                  <a:srgbClr val="467886"/>
                </a:solidFill>
                <a:uFill>
                  <a:solidFill>
                    <a:srgbClr val="CCCCFF"/>
                  </a:solidFill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Grid</a:t>
            </a:r>
            <a:r>
              <a:rPr lang="en-US" spc="-25" dirty="0">
                <a:solidFill>
                  <a:srgbClr val="467886"/>
                </a:solidFill>
                <a:uFill>
                  <a:solidFill>
                    <a:srgbClr val="CCCCFF"/>
                  </a:solidFill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dirty="0">
                <a:solidFill>
                  <a:srgbClr val="467886"/>
                </a:solidFill>
                <a:uFill>
                  <a:solidFill>
                    <a:srgbClr val="CCCCFF"/>
                  </a:solidFill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Services</a:t>
            </a:r>
            <a:r>
              <a:rPr lang="en-US" spc="-20" dirty="0">
                <a:solidFill>
                  <a:srgbClr val="467886"/>
                </a:solidFill>
                <a:uFill>
                  <a:solidFill>
                    <a:srgbClr val="CCCCFF"/>
                  </a:solidFill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dirty="0">
                <a:solidFill>
                  <a:srgbClr val="467886"/>
                </a:solidFill>
                <a:uFill>
                  <a:solidFill>
                    <a:srgbClr val="CCCCFF"/>
                  </a:solidFill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Architecture</a:t>
            </a:r>
            <a:r>
              <a:rPr lang="en-US" spc="-40" dirty="0">
                <a:solidFill>
                  <a:srgbClr val="467886"/>
                </a:solidFill>
                <a:uFill>
                  <a:solidFill>
                    <a:srgbClr val="CCCCFF"/>
                  </a:solidFill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dirty="0">
                <a:uFill>
                  <a:solidFill>
                    <a:srgbClr val="CCCCFF"/>
                  </a:solidFill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(OGSA)</a:t>
            </a:r>
            <a:r>
              <a:rPr lang="en-US" spc="-20" dirty="0">
                <a:uFill>
                  <a:solidFill>
                    <a:srgbClr val="CCCCFF"/>
                  </a:solidFill>
                </a:uFill>
              </a:rPr>
              <a:t> </a:t>
            </a:r>
            <a:r>
              <a:rPr lang="en-US" dirty="0"/>
              <a:t>is</a:t>
            </a:r>
            <a:r>
              <a:rPr lang="en-US" spc="-15" dirty="0"/>
              <a:t> </a:t>
            </a:r>
            <a:r>
              <a:rPr lang="en-US" dirty="0"/>
              <a:t>a</a:t>
            </a:r>
            <a:r>
              <a:rPr lang="en-US" spc="-10" dirty="0"/>
              <a:t> service- </a:t>
            </a:r>
            <a:r>
              <a:rPr lang="en-US" dirty="0"/>
              <a:t>oriented</a:t>
            </a:r>
            <a:r>
              <a:rPr lang="en-US" spc="-15" dirty="0"/>
              <a:t> </a:t>
            </a:r>
            <a:r>
              <a:rPr lang="en-US" spc="-10" dirty="0"/>
              <a:t>architecture</a:t>
            </a:r>
            <a:endParaRPr lang="en-US" dirty="0"/>
          </a:p>
          <a:p>
            <a:pPr marL="756285" marR="27940" indent="-228600">
              <a:lnSpc>
                <a:spcPct val="90000"/>
              </a:lnSpc>
              <a:spcBef>
                <a:spcPts val="675"/>
              </a:spcBef>
              <a:buFont typeface="Arial" panose="020B0604020202020204" pitchFamily="34" charset="0"/>
              <a:buChar char="•"/>
            </a:pPr>
            <a:r>
              <a:rPr lang="en-US" dirty="0"/>
              <a:t>Sites</a:t>
            </a:r>
            <a:r>
              <a:rPr lang="en-US" spc="-50" dirty="0"/>
              <a:t> </a:t>
            </a:r>
            <a:r>
              <a:rPr lang="en-US" dirty="0"/>
              <a:t>that</a:t>
            </a:r>
            <a:r>
              <a:rPr lang="en-US" spc="-35" dirty="0"/>
              <a:t> </a:t>
            </a:r>
            <a:r>
              <a:rPr lang="en-US" dirty="0"/>
              <a:t>offer</a:t>
            </a:r>
            <a:r>
              <a:rPr lang="en-US" spc="-30" dirty="0"/>
              <a:t> </a:t>
            </a:r>
            <a:r>
              <a:rPr lang="en-US" dirty="0"/>
              <a:t>resources</a:t>
            </a:r>
            <a:r>
              <a:rPr lang="en-US" spc="-35" dirty="0"/>
              <a:t> </a:t>
            </a:r>
            <a:r>
              <a:rPr lang="en-US" dirty="0"/>
              <a:t>to</a:t>
            </a:r>
            <a:r>
              <a:rPr lang="en-US" spc="-45" dirty="0"/>
              <a:t> </a:t>
            </a:r>
            <a:r>
              <a:rPr lang="en-US" dirty="0"/>
              <a:t>share</a:t>
            </a:r>
            <a:r>
              <a:rPr lang="en-US" spc="-40" dirty="0"/>
              <a:t> </a:t>
            </a:r>
            <a:r>
              <a:rPr lang="en-US" dirty="0"/>
              <a:t>do</a:t>
            </a:r>
            <a:r>
              <a:rPr lang="en-US" spc="-25" dirty="0"/>
              <a:t> </a:t>
            </a:r>
            <a:r>
              <a:rPr lang="en-US" dirty="0"/>
              <a:t>so</a:t>
            </a:r>
            <a:r>
              <a:rPr lang="en-US" spc="-35" dirty="0"/>
              <a:t> </a:t>
            </a:r>
            <a:r>
              <a:rPr lang="en-US" dirty="0"/>
              <a:t>by</a:t>
            </a:r>
            <a:r>
              <a:rPr lang="en-US" spc="-40" dirty="0"/>
              <a:t> </a:t>
            </a:r>
            <a:r>
              <a:rPr lang="en-US" dirty="0"/>
              <a:t>offering</a:t>
            </a:r>
            <a:r>
              <a:rPr lang="en-US" spc="-35" dirty="0"/>
              <a:t> </a:t>
            </a:r>
            <a:r>
              <a:rPr lang="en-US" dirty="0"/>
              <a:t>specific</a:t>
            </a:r>
            <a:r>
              <a:rPr lang="en-US" spc="-55" dirty="0"/>
              <a:t> </a:t>
            </a:r>
            <a:r>
              <a:rPr lang="en-US" spc="-25" dirty="0"/>
              <a:t>Web </a:t>
            </a:r>
            <a:r>
              <a:rPr lang="en-US" spc="-10" dirty="0"/>
              <a:t>services.</a:t>
            </a:r>
            <a:endParaRPr lang="en-US" dirty="0"/>
          </a:p>
          <a:p>
            <a:pPr marL="355600" marR="5080" indent="-228600">
              <a:lnSpc>
                <a:spcPct val="90000"/>
              </a:lnSpc>
              <a:spcBef>
                <a:spcPts val="765"/>
              </a:spcBef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en-US" dirty="0"/>
              <a:t>The</a:t>
            </a:r>
            <a:r>
              <a:rPr lang="en-US" spc="-30" dirty="0"/>
              <a:t> </a:t>
            </a:r>
            <a:r>
              <a:rPr lang="en-US" dirty="0"/>
              <a:t>architecture</a:t>
            </a:r>
            <a:r>
              <a:rPr lang="en-US" spc="-50" dirty="0"/>
              <a:t> </a:t>
            </a:r>
            <a:r>
              <a:rPr lang="en-US" dirty="0"/>
              <a:t>of</a:t>
            </a:r>
            <a:r>
              <a:rPr lang="en-US" spc="-10" dirty="0"/>
              <a:t> </a:t>
            </a:r>
            <a:r>
              <a:rPr lang="en-US" dirty="0"/>
              <a:t>the</a:t>
            </a:r>
            <a:r>
              <a:rPr lang="en-US" spc="-10" dirty="0"/>
              <a:t> </a:t>
            </a:r>
            <a:r>
              <a:rPr lang="en-US" dirty="0"/>
              <a:t>OGSA</a:t>
            </a:r>
            <a:r>
              <a:rPr lang="en-US" spc="-30" dirty="0"/>
              <a:t> </a:t>
            </a:r>
            <a:r>
              <a:rPr lang="en-US" dirty="0"/>
              <a:t>model</a:t>
            </a:r>
            <a:r>
              <a:rPr lang="en-US" spc="-30" dirty="0"/>
              <a:t> </a:t>
            </a:r>
            <a:r>
              <a:rPr lang="en-US" dirty="0"/>
              <a:t>is</a:t>
            </a:r>
            <a:r>
              <a:rPr lang="en-US" spc="-20" dirty="0"/>
              <a:t> </a:t>
            </a:r>
            <a:r>
              <a:rPr lang="en-US" dirty="0"/>
              <a:t>more</a:t>
            </a:r>
            <a:r>
              <a:rPr lang="en-US" spc="-25" dirty="0"/>
              <a:t> </a:t>
            </a:r>
            <a:r>
              <a:rPr lang="en-US" dirty="0"/>
              <a:t>complex</a:t>
            </a:r>
            <a:r>
              <a:rPr lang="en-US" spc="-50" dirty="0"/>
              <a:t> </a:t>
            </a:r>
            <a:r>
              <a:rPr lang="en-US" spc="-20" dirty="0"/>
              <a:t>than </a:t>
            </a:r>
            <a:r>
              <a:rPr lang="en-US" dirty="0"/>
              <a:t>the</a:t>
            </a:r>
            <a:r>
              <a:rPr lang="en-US" spc="-15" dirty="0"/>
              <a:t> </a:t>
            </a:r>
            <a:r>
              <a:rPr lang="en-US" dirty="0"/>
              <a:t>previous</a:t>
            </a:r>
            <a:r>
              <a:rPr lang="en-US" spc="-45" dirty="0"/>
              <a:t> </a:t>
            </a:r>
            <a:r>
              <a:rPr lang="en-US" dirty="0"/>
              <a:t>layered</a:t>
            </a:r>
            <a:r>
              <a:rPr lang="en-US" spc="-40" dirty="0"/>
              <a:t> </a:t>
            </a:r>
            <a:r>
              <a:rPr lang="en-US" spc="-10" dirty="0"/>
              <a:t>model.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053589"/>
            <a:r>
              <a:rPr lang="en-US" sz="4000"/>
              <a:t>Globus</a:t>
            </a:r>
            <a:r>
              <a:rPr lang="en-US" sz="4000" spc="-20"/>
              <a:t> </a:t>
            </a:r>
            <a:r>
              <a:rPr lang="en-US" sz="4000" spc="-10"/>
              <a:t>Toolkit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1802" y="2743200"/>
            <a:ext cx="4646905" cy="3613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55600" indent="-228600">
              <a:lnSpc>
                <a:spcPct val="90000"/>
              </a:lnSpc>
              <a:spcBef>
                <a:spcPts val="865"/>
              </a:spcBef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en-US" sz="2000"/>
              <a:t>An</a:t>
            </a:r>
            <a:r>
              <a:rPr lang="en-US" sz="2000" spc="-10"/>
              <a:t> </a:t>
            </a:r>
            <a:r>
              <a:rPr lang="en-US" sz="2000"/>
              <a:t>example</a:t>
            </a:r>
            <a:r>
              <a:rPr lang="en-US" sz="2000" spc="-40"/>
              <a:t> </a:t>
            </a:r>
            <a:r>
              <a:rPr lang="en-US" sz="2000"/>
              <a:t>of</a:t>
            </a:r>
            <a:r>
              <a:rPr lang="en-US" sz="2000" spc="-25"/>
              <a:t> </a:t>
            </a:r>
            <a:r>
              <a:rPr lang="en-US" sz="2000"/>
              <a:t>grid</a:t>
            </a:r>
            <a:r>
              <a:rPr lang="en-US" sz="2000" spc="-25"/>
              <a:t> </a:t>
            </a:r>
            <a:r>
              <a:rPr lang="en-US" sz="2000" spc="-10"/>
              <a:t>middleware</a:t>
            </a:r>
            <a:endParaRPr lang="en-US" sz="2000"/>
          </a:p>
          <a:p>
            <a:pPr marL="355600" marR="5080" indent="-228600">
              <a:lnSpc>
                <a:spcPct val="90000"/>
              </a:lnSpc>
              <a:spcBef>
                <a:spcPts val="770"/>
              </a:spcBef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en-US" sz="2000"/>
              <a:t>Supports</a:t>
            </a:r>
            <a:r>
              <a:rPr lang="en-US" sz="2000" spc="-50"/>
              <a:t> </a:t>
            </a:r>
            <a:r>
              <a:rPr lang="en-US" sz="2000"/>
              <a:t>the</a:t>
            </a:r>
            <a:r>
              <a:rPr lang="en-US" sz="2000" spc="-40"/>
              <a:t> </a:t>
            </a:r>
            <a:r>
              <a:rPr lang="en-US" sz="2000"/>
              <a:t>combination</a:t>
            </a:r>
            <a:r>
              <a:rPr lang="en-US" sz="2000" spc="-70"/>
              <a:t> </a:t>
            </a:r>
            <a:r>
              <a:rPr lang="en-US" sz="2000"/>
              <a:t>of</a:t>
            </a:r>
            <a:r>
              <a:rPr lang="en-US" sz="2000" spc="-25"/>
              <a:t> </a:t>
            </a:r>
            <a:r>
              <a:rPr lang="en-US" sz="2000"/>
              <a:t>heterogeneous</a:t>
            </a:r>
            <a:r>
              <a:rPr lang="en-US" sz="2000" spc="-60"/>
              <a:t> </a:t>
            </a:r>
            <a:r>
              <a:rPr lang="en-US" sz="2000"/>
              <a:t>platforms</a:t>
            </a:r>
            <a:r>
              <a:rPr lang="en-US" sz="2000" spc="-50"/>
              <a:t> </a:t>
            </a:r>
            <a:r>
              <a:rPr lang="en-US" sz="2000" spc="-20"/>
              <a:t>into </a:t>
            </a:r>
            <a:r>
              <a:rPr lang="en-US" sz="2000"/>
              <a:t>virtual</a:t>
            </a:r>
            <a:r>
              <a:rPr lang="en-US" sz="2000" spc="-30"/>
              <a:t> </a:t>
            </a:r>
            <a:r>
              <a:rPr lang="en-US" sz="2000" spc="-10"/>
              <a:t>organizations.</a:t>
            </a:r>
            <a:endParaRPr lang="en-US" sz="2000"/>
          </a:p>
          <a:p>
            <a:pPr marL="355600" indent="-228600">
              <a:lnSpc>
                <a:spcPct val="90000"/>
              </a:lnSpc>
              <a:spcBef>
                <a:spcPts val="770"/>
              </a:spcBef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en-US" sz="2000"/>
              <a:t>Implements</a:t>
            </a:r>
            <a:r>
              <a:rPr lang="en-US" sz="2000" spc="-60"/>
              <a:t> </a:t>
            </a:r>
            <a:r>
              <a:rPr lang="en-US" sz="2000"/>
              <a:t>the</a:t>
            </a:r>
            <a:r>
              <a:rPr lang="en-US" sz="2000" spc="-10"/>
              <a:t> </a:t>
            </a:r>
            <a:r>
              <a:rPr lang="en-US" sz="2000"/>
              <a:t>OSGA</a:t>
            </a:r>
            <a:r>
              <a:rPr lang="en-US" sz="2000" spc="-30"/>
              <a:t> </a:t>
            </a:r>
            <a:r>
              <a:rPr lang="en-US" sz="2000"/>
              <a:t>standards,</a:t>
            </a:r>
            <a:r>
              <a:rPr lang="en-US" sz="2000" spc="-35"/>
              <a:t> </a:t>
            </a:r>
            <a:r>
              <a:rPr lang="en-US" sz="2000"/>
              <a:t>among</a:t>
            </a:r>
            <a:r>
              <a:rPr lang="en-US" sz="2000" spc="-35"/>
              <a:t> </a:t>
            </a:r>
            <a:r>
              <a:rPr lang="en-US" sz="2000" spc="-10"/>
              <a:t>others.</a:t>
            </a:r>
            <a:endParaRPr lang="en-US" sz="2000"/>
          </a:p>
        </p:txBody>
      </p:sp>
      <p:pic>
        <p:nvPicPr>
          <p:cNvPr id="7" name="Picture 6" descr="Rubber bands connected attached to nails">
            <a:extLst>
              <a:ext uri="{FF2B5EF4-FFF2-40B4-BE49-F238E27FC236}">
                <a16:creationId xmlns:a16="http://schemas.microsoft.com/office/drawing/2014/main" id="{10098B02-17B9-ED1A-48E5-90335A7F96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432" r="10168" b="-2"/>
          <a:stretch>
            <a:fillRect/>
          </a:stretch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xfrm>
            <a:off x="873252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1D60167-4931-47E6-BA6A-407CBD079E47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14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319314" y="365125"/>
            <a:ext cx="6408831" cy="1807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880870"/>
            <a:r>
              <a:rPr lang="en-US" dirty="0"/>
              <a:t>Cloud</a:t>
            </a:r>
            <a:r>
              <a:rPr lang="en-US" spc="-10" dirty="0"/>
              <a:t> Computing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96581" y="1659988"/>
            <a:ext cx="5962785" cy="455917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469900" marR="5080" indent="-342900">
              <a:lnSpc>
                <a:spcPct val="90000"/>
              </a:lnSpc>
              <a:spcBef>
                <a:spcPts val="535"/>
              </a:spcBef>
              <a:buFont typeface="Wingdings" pitchFamily="2" charset="2"/>
              <a:buChar char="§"/>
              <a:tabLst>
                <a:tab pos="355600" algn="l"/>
              </a:tabLst>
            </a:pPr>
            <a:r>
              <a:rPr lang="en-US" sz="2400" dirty="0"/>
              <a:t>The</a:t>
            </a:r>
            <a:r>
              <a:rPr lang="en-US" sz="2400" spc="-35" dirty="0"/>
              <a:t> </a:t>
            </a:r>
            <a:r>
              <a:rPr lang="en-US" sz="2400" dirty="0"/>
              <a:t>practice</a:t>
            </a:r>
            <a:r>
              <a:rPr lang="en-US" sz="2400" spc="-30" dirty="0"/>
              <a:t> </a:t>
            </a:r>
            <a:r>
              <a:rPr lang="en-US" sz="2400" dirty="0"/>
              <a:t>of</a:t>
            </a:r>
            <a:r>
              <a:rPr lang="en-US" sz="2400" spc="-30" dirty="0"/>
              <a:t> </a:t>
            </a:r>
            <a:r>
              <a:rPr lang="en-US" sz="2400" dirty="0"/>
              <a:t>using</a:t>
            </a:r>
            <a:r>
              <a:rPr lang="en-US" sz="2400" spc="-30" dirty="0"/>
              <a:t> </a:t>
            </a:r>
            <a:r>
              <a:rPr lang="en-US" sz="2400" dirty="0"/>
              <a:t>a</a:t>
            </a:r>
            <a:r>
              <a:rPr lang="en-US" sz="2400" spc="-15" dirty="0"/>
              <a:t> </a:t>
            </a:r>
            <a:r>
              <a:rPr lang="en-US" sz="2400" dirty="0"/>
              <a:t>network</a:t>
            </a:r>
            <a:r>
              <a:rPr lang="en-US" sz="2400" spc="-40" dirty="0"/>
              <a:t> </a:t>
            </a:r>
            <a:r>
              <a:rPr lang="en-US" sz="2400" dirty="0"/>
              <a:t>of</a:t>
            </a:r>
            <a:r>
              <a:rPr lang="en-US" sz="2400" spc="-20" dirty="0"/>
              <a:t> </a:t>
            </a:r>
            <a:r>
              <a:rPr lang="en-US" sz="2400" dirty="0"/>
              <a:t>remote</a:t>
            </a:r>
            <a:r>
              <a:rPr lang="en-US" sz="2400" spc="-45" dirty="0"/>
              <a:t> </a:t>
            </a:r>
            <a:r>
              <a:rPr lang="en-US" sz="2400" dirty="0"/>
              <a:t>servers</a:t>
            </a:r>
            <a:r>
              <a:rPr lang="en-US" sz="2400" spc="-30" dirty="0"/>
              <a:t> </a:t>
            </a:r>
            <a:r>
              <a:rPr lang="en-US" sz="2400" dirty="0"/>
              <a:t>hosted</a:t>
            </a:r>
            <a:r>
              <a:rPr lang="en-US" sz="2400" spc="-40" dirty="0"/>
              <a:t> </a:t>
            </a:r>
            <a:r>
              <a:rPr lang="en-US" sz="2400" spc="-25" dirty="0"/>
              <a:t>on </a:t>
            </a:r>
            <a:r>
              <a:rPr lang="en-US" sz="2400" dirty="0"/>
              <a:t>the</a:t>
            </a:r>
            <a:r>
              <a:rPr lang="en-US" sz="2400" spc="-15" dirty="0"/>
              <a:t> </a:t>
            </a:r>
            <a:r>
              <a:rPr lang="en-US" sz="2400" dirty="0"/>
              <a:t>internet</a:t>
            </a:r>
            <a:r>
              <a:rPr lang="en-US" sz="2400" spc="-45" dirty="0"/>
              <a:t> </a:t>
            </a:r>
            <a:r>
              <a:rPr lang="en-US" sz="2400" dirty="0"/>
              <a:t>to</a:t>
            </a:r>
            <a:r>
              <a:rPr lang="en-US" sz="2400" spc="-15" dirty="0"/>
              <a:t> </a:t>
            </a:r>
            <a:r>
              <a:rPr lang="en-US" sz="2400" dirty="0"/>
              <a:t>store,</a:t>
            </a:r>
            <a:r>
              <a:rPr lang="en-US" sz="2400" spc="-30" dirty="0"/>
              <a:t> </a:t>
            </a:r>
            <a:r>
              <a:rPr lang="en-US" sz="2400" dirty="0"/>
              <a:t>manage,</a:t>
            </a:r>
            <a:r>
              <a:rPr lang="en-US" sz="2400" spc="-40" dirty="0"/>
              <a:t> </a:t>
            </a:r>
            <a:r>
              <a:rPr lang="en-US" sz="2400" dirty="0"/>
              <a:t>and</a:t>
            </a:r>
            <a:r>
              <a:rPr lang="en-US" sz="2400" spc="-30" dirty="0"/>
              <a:t> </a:t>
            </a:r>
            <a:r>
              <a:rPr lang="en-US" sz="2400" dirty="0"/>
              <a:t>process</a:t>
            </a:r>
            <a:r>
              <a:rPr lang="en-US" sz="2400" spc="-45" dirty="0"/>
              <a:t> </a:t>
            </a:r>
            <a:r>
              <a:rPr lang="en-US" sz="2400" dirty="0"/>
              <a:t>data,</a:t>
            </a:r>
            <a:r>
              <a:rPr lang="en-US" sz="2400" spc="-30" dirty="0"/>
              <a:t> </a:t>
            </a:r>
            <a:r>
              <a:rPr lang="en-US" sz="2400" dirty="0"/>
              <a:t>rather</a:t>
            </a:r>
            <a:r>
              <a:rPr lang="en-US" sz="2400" spc="-30" dirty="0"/>
              <a:t> </a:t>
            </a:r>
            <a:r>
              <a:rPr lang="en-US" sz="2400" dirty="0"/>
              <a:t>than</a:t>
            </a:r>
            <a:r>
              <a:rPr lang="en-US" sz="2400" spc="-20" dirty="0"/>
              <a:t> </a:t>
            </a:r>
            <a:r>
              <a:rPr lang="en-US" sz="2400" spc="-50" dirty="0"/>
              <a:t>a </a:t>
            </a:r>
            <a:r>
              <a:rPr lang="en-US" sz="2400" dirty="0"/>
              <a:t>local</a:t>
            </a:r>
            <a:r>
              <a:rPr lang="en-US" sz="2400" spc="-40" dirty="0"/>
              <a:t> </a:t>
            </a:r>
            <a:r>
              <a:rPr lang="en-US" sz="2400" dirty="0"/>
              <a:t>server</a:t>
            </a:r>
            <a:r>
              <a:rPr lang="en-US" sz="2400" spc="-30" dirty="0"/>
              <a:t> </a:t>
            </a:r>
            <a:r>
              <a:rPr lang="en-US" sz="2400" dirty="0"/>
              <a:t>or</a:t>
            </a:r>
            <a:r>
              <a:rPr lang="en-US" sz="2400" spc="-15" dirty="0"/>
              <a:t> </a:t>
            </a:r>
            <a:r>
              <a:rPr lang="en-US" sz="2400" dirty="0"/>
              <a:t>a</a:t>
            </a:r>
            <a:r>
              <a:rPr lang="en-US" sz="2400" spc="-15" dirty="0"/>
              <a:t> </a:t>
            </a:r>
            <a:r>
              <a:rPr lang="en-US" sz="2400" dirty="0"/>
              <a:t>personal</a:t>
            </a:r>
            <a:r>
              <a:rPr lang="en-US" sz="2400" spc="-50" dirty="0"/>
              <a:t> </a:t>
            </a:r>
            <a:r>
              <a:rPr lang="en-US" sz="2400" spc="-10" dirty="0"/>
              <a:t>computer.</a:t>
            </a:r>
            <a:endParaRPr lang="en-US" sz="2400" dirty="0"/>
          </a:p>
          <a:p>
            <a:pPr marL="469900" indent="-342900">
              <a:lnSpc>
                <a:spcPct val="90000"/>
              </a:lnSpc>
              <a:spcBef>
                <a:spcPts val="325"/>
              </a:spcBef>
              <a:buFont typeface="Wingdings" pitchFamily="2" charset="2"/>
              <a:buChar char="§"/>
              <a:tabLst>
                <a:tab pos="355600" algn="l"/>
              </a:tabLst>
            </a:pPr>
            <a:r>
              <a:rPr lang="en-US" sz="2400" dirty="0"/>
              <a:t>Provides</a:t>
            </a:r>
            <a:r>
              <a:rPr lang="en-US" sz="2400" spc="-50" dirty="0"/>
              <a:t> </a:t>
            </a:r>
            <a:r>
              <a:rPr lang="en-US" sz="2400" dirty="0"/>
              <a:t>scalable</a:t>
            </a:r>
            <a:r>
              <a:rPr lang="en-US" sz="2400" spc="-35" dirty="0"/>
              <a:t> </a:t>
            </a:r>
            <a:r>
              <a:rPr lang="en-US" sz="2400" dirty="0"/>
              <a:t>services</a:t>
            </a:r>
            <a:r>
              <a:rPr lang="en-US" sz="2400" spc="-35" dirty="0"/>
              <a:t> </a:t>
            </a:r>
            <a:r>
              <a:rPr lang="en-US" sz="2400" dirty="0"/>
              <a:t>as</a:t>
            </a:r>
            <a:r>
              <a:rPr lang="en-US" sz="2400" spc="-20" dirty="0"/>
              <a:t> </a:t>
            </a:r>
            <a:r>
              <a:rPr lang="en-US" sz="2400" dirty="0"/>
              <a:t>a</a:t>
            </a:r>
            <a:r>
              <a:rPr lang="en-US" sz="2400" spc="-10" dirty="0"/>
              <a:t> </a:t>
            </a:r>
            <a:r>
              <a:rPr lang="en-US" sz="2400" dirty="0"/>
              <a:t>utility</a:t>
            </a:r>
            <a:r>
              <a:rPr lang="en-US" sz="2400" spc="-35" dirty="0"/>
              <a:t> </a:t>
            </a:r>
            <a:r>
              <a:rPr lang="en-US" sz="2400" dirty="0"/>
              <a:t>over</a:t>
            </a:r>
            <a:r>
              <a:rPr lang="en-US" sz="2400" spc="-45" dirty="0"/>
              <a:t> </a:t>
            </a:r>
            <a:r>
              <a:rPr lang="en-US" sz="2400" dirty="0"/>
              <a:t>the</a:t>
            </a:r>
            <a:r>
              <a:rPr lang="en-US" sz="2400" spc="-20" dirty="0"/>
              <a:t> </a:t>
            </a:r>
            <a:r>
              <a:rPr lang="en-US" sz="2400" spc="-10" dirty="0"/>
              <a:t>Internet.</a:t>
            </a:r>
            <a:endParaRPr lang="en-US" sz="2400" dirty="0"/>
          </a:p>
          <a:p>
            <a:pPr marL="469900" indent="-342900">
              <a:lnSpc>
                <a:spcPct val="90000"/>
              </a:lnSpc>
              <a:spcBef>
                <a:spcPts val="385"/>
              </a:spcBef>
              <a:buFont typeface="Wingdings" pitchFamily="2" charset="2"/>
              <a:buChar char="§"/>
              <a:tabLst>
                <a:tab pos="355600" algn="l"/>
              </a:tabLst>
            </a:pPr>
            <a:r>
              <a:rPr lang="en-US" sz="2400" dirty="0"/>
              <a:t>Often</a:t>
            </a:r>
            <a:r>
              <a:rPr lang="en-US" sz="2400" spc="-20" dirty="0"/>
              <a:t> </a:t>
            </a:r>
            <a:r>
              <a:rPr lang="en-US" sz="2400" dirty="0"/>
              <a:t>built</a:t>
            </a:r>
            <a:r>
              <a:rPr lang="en-US" sz="2400" spc="-35" dirty="0"/>
              <a:t> </a:t>
            </a:r>
            <a:r>
              <a:rPr lang="en-US" sz="2400" dirty="0"/>
              <a:t>on</a:t>
            </a:r>
            <a:r>
              <a:rPr lang="en-US" sz="2400" spc="5" dirty="0"/>
              <a:t> </a:t>
            </a:r>
            <a:r>
              <a:rPr lang="en-US" sz="2400" dirty="0"/>
              <a:t>a</a:t>
            </a:r>
            <a:r>
              <a:rPr lang="en-US" sz="2400" spc="-20" dirty="0"/>
              <a:t> </a:t>
            </a:r>
            <a:r>
              <a:rPr lang="en-US" sz="2400" dirty="0"/>
              <a:t>computer</a:t>
            </a:r>
            <a:r>
              <a:rPr lang="en-US" sz="2400" spc="-50" dirty="0"/>
              <a:t> </a:t>
            </a:r>
            <a:r>
              <a:rPr lang="en-US" sz="2400" spc="-20" dirty="0"/>
              <a:t>grid</a:t>
            </a:r>
            <a:endParaRPr lang="en-US" sz="2400" dirty="0"/>
          </a:p>
          <a:p>
            <a:pPr marL="469900" indent="-342900">
              <a:lnSpc>
                <a:spcPct val="90000"/>
              </a:lnSpc>
              <a:spcBef>
                <a:spcPts val="385"/>
              </a:spcBef>
              <a:buFont typeface="Wingdings" pitchFamily="2" charset="2"/>
              <a:buChar char="§"/>
              <a:tabLst>
                <a:tab pos="355600" algn="l"/>
              </a:tabLst>
            </a:pPr>
            <a:r>
              <a:rPr lang="en-US" sz="2400" dirty="0"/>
              <a:t>Users</a:t>
            </a:r>
            <a:r>
              <a:rPr lang="en-US" sz="2400" spc="-20" dirty="0"/>
              <a:t> </a:t>
            </a:r>
            <a:r>
              <a:rPr lang="en-US" sz="2400" dirty="0"/>
              <a:t>buy</a:t>
            </a:r>
            <a:r>
              <a:rPr lang="en-US" sz="2400" spc="-35" dirty="0"/>
              <a:t> </a:t>
            </a:r>
            <a:r>
              <a:rPr lang="en-US" sz="2400" dirty="0"/>
              <a:t>services</a:t>
            </a:r>
            <a:r>
              <a:rPr lang="en-US" sz="2400" spc="-30" dirty="0"/>
              <a:t> </a:t>
            </a:r>
            <a:r>
              <a:rPr lang="en-US" sz="2400" dirty="0"/>
              <a:t>from</a:t>
            </a:r>
            <a:r>
              <a:rPr lang="en-US" sz="2400" spc="-45" dirty="0"/>
              <a:t> </a:t>
            </a:r>
            <a:r>
              <a:rPr lang="en-US" sz="2400" dirty="0"/>
              <a:t>the</a:t>
            </a:r>
            <a:r>
              <a:rPr lang="en-US" sz="2400" spc="-15" dirty="0"/>
              <a:t> </a:t>
            </a:r>
            <a:r>
              <a:rPr lang="en-US" sz="2400" spc="-10" dirty="0"/>
              <a:t>cloud</a:t>
            </a:r>
          </a:p>
          <a:p>
            <a:pPr marL="927100" lvl="1" indent="-342900">
              <a:lnSpc>
                <a:spcPct val="90000"/>
              </a:lnSpc>
              <a:spcBef>
                <a:spcPts val="385"/>
              </a:spcBef>
              <a:buFont typeface="Wingdings" pitchFamily="2" charset="2"/>
              <a:buChar char="§"/>
              <a:tabLst>
                <a:tab pos="355600" algn="l"/>
              </a:tabLst>
            </a:pPr>
            <a:r>
              <a:rPr lang="en-US" sz="2400" dirty="0"/>
              <a:t>Grid</a:t>
            </a:r>
            <a:r>
              <a:rPr lang="en-US" sz="2400" spc="-25" dirty="0"/>
              <a:t> </a:t>
            </a:r>
            <a:r>
              <a:rPr lang="en-US" sz="2400" dirty="0"/>
              <a:t>users</a:t>
            </a:r>
            <a:r>
              <a:rPr lang="en-US" sz="2400" spc="-20" dirty="0"/>
              <a:t> </a:t>
            </a:r>
            <a:r>
              <a:rPr lang="en-US" sz="2400" dirty="0"/>
              <a:t>may</a:t>
            </a:r>
            <a:r>
              <a:rPr lang="en-US" sz="2400" spc="-25" dirty="0"/>
              <a:t> </a:t>
            </a:r>
            <a:r>
              <a:rPr lang="en-US" sz="2400" dirty="0"/>
              <a:t>develop</a:t>
            </a:r>
            <a:r>
              <a:rPr lang="en-US" sz="2400" spc="-35" dirty="0"/>
              <a:t> </a:t>
            </a:r>
            <a:r>
              <a:rPr lang="en-US" sz="2400" dirty="0"/>
              <a:t>and</a:t>
            </a:r>
            <a:r>
              <a:rPr lang="en-US" sz="2400" spc="-20" dirty="0"/>
              <a:t> </a:t>
            </a:r>
            <a:r>
              <a:rPr lang="en-US" sz="2400" dirty="0"/>
              <a:t>run</a:t>
            </a:r>
            <a:r>
              <a:rPr lang="en-US" sz="2400" spc="-25" dirty="0"/>
              <a:t> </a:t>
            </a:r>
            <a:r>
              <a:rPr lang="en-US" sz="2400" dirty="0"/>
              <a:t>their</a:t>
            </a:r>
            <a:r>
              <a:rPr lang="en-US" sz="2400" spc="-25" dirty="0"/>
              <a:t> </a:t>
            </a:r>
            <a:r>
              <a:rPr lang="en-US" sz="2400" dirty="0"/>
              <a:t>own</a:t>
            </a:r>
            <a:r>
              <a:rPr lang="en-US" sz="2400" spc="-20" dirty="0"/>
              <a:t> </a:t>
            </a:r>
            <a:r>
              <a:rPr lang="en-US" sz="2400" spc="-10" dirty="0"/>
              <a:t>software</a:t>
            </a:r>
            <a:endParaRPr lang="en-US" sz="2400" dirty="0"/>
          </a:p>
          <a:p>
            <a:pPr marL="469900" indent="-342900">
              <a:lnSpc>
                <a:spcPct val="90000"/>
              </a:lnSpc>
              <a:spcBef>
                <a:spcPts val="380"/>
              </a:spcBef>
              <a:buFont typeface="Wingdings" pitchFamily="2" charset="2"/>
              <a:buChar char="§"/>
              <a:tabLst>
                <a:tab pos="355600" algn="l"/>
              </a:tabLst>
            </a:pPr>
            <a:r>
              <a:rPr lang="en-US" sz="2400" dirty="0"/>
              <a:t>Cluster/grid/cloud</a:t>
            </a:r>
            <a:r>
              <a:rPr lang="en-US" sz="2400" spc="-55" dirty="0"/>
              <a:t> </a:t>
            </a:r>
            <a:r>
              <a:rPr lang="en-US" sz="2400" dirty="0"/>
              <a:t>distinctions</a:t>
            </a:r>
            <a:r>
              <a:rPr lang="en-US" sz="2400" spc="-30" dirty="0"/>
              <a:t> </a:t>
            </a:r>
            <a:r>
              <a:rPr lang="en-US" sz="2400" dirty="0"/>
              <a:t>blur</a:t>
            </a:r>
            <a:r>
              <a:rPr lang="en-US" sz="2400" spc="-15" dirty="0"/>
              <a:t> </a:t>
            </a:r>
            <a:r>
              <a:rPr lang="en-US" sz="2400" dirty="0"/>
              <a:t>at</a:t>
            </a:r>
            <a:r>
              <a:rPr lang="en-US" sz="2400" spc="-5" dirty="0"/>
              <a:t> </a:t>
            </a:r>
            <a:r>
              <a:rPr lang="en-US" sz="2400" dirty="0"/>
              <a:t>the </a:t>
            </a:r>
            <a:r>
              <a:rPr lang="en-US" sz="2400" spc="-10" dirty="0"/>
              <a:t>edges!</a:t>
            </a:r>
            <a:endParaRPr lang="en-US" sz="2400" dirty="0"/>
          </a:p>
        </p:txBody>
      </p:sp>
      <p:pic>
        <p:nvPicPr>
          <p:cNvPr id="7" name="Picture 6" descr="Balls passing through a cloud">
            <a:extLst>
              <a:ext uri="{FF2B5EF4-FFF2-40B4-BE49-F238E27FC236}">
                <a16:creationId xmlns:a16="http://schemas.microsoft.com/office/drawing/2014/main" id="{E41EC4DE-68AE-01AF-03A0-CB6DCBFC2D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876" r="30262" b="1"/>
          <a:stretch>
            <a:fillRect/>
          </a:stretch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1D60167-4931-47E6-BA6A-407CBD079E47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15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spc="-25" dirty="0"/>
              <a:t>16</a:t>
            </a:fld>
            <a:endParaRPr spc="-25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48259" rIns="0" bIns="0" rtlCol="0">
            <a:spAutoFit/>
          </a:bodyPr>
          <a:lstStyle/>
          <a:p>
            <a:pPr marL="1782445">
              <a:lnSpc>
                <a:spcPct val="100000"/>
              </a:lnSpc>
              <a:spcBef>
                <a:spcPts val="105"/>
              </a:spcBef>
            </a:pPr>
            <a:r>
              <a:rPr dirty="0"/>
              <a:t>Slides for</a:t>
            </a:r>
            <a:r>
              <a:rPr spc="-25" dirty="0"/>
              <a:t> </a:t>
            </a:r>
            <a:r>
              <a:rPr spc="-10" dirty="0"/>
              <a:t>Students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83565" rIns="0" bIns="0" rtlCol="0">
            <a:spAutoFit/>
          </a:bodyPr>
          <a:lstStyle/>
          <a:p>
            <a:pPr marL="591820">
              <a:lnSpc>
                <a:spcPct val="100000"/>
              </a:lnSpc>
              <a:spcBef>
                <a:spcPts val="95"/>
              </a:spcBef>
            </a:pPr>
            <a:r>
              <a:rPr sz="4000" dirty="0">
                <a:latin typeface="Arial MT"/>
                <a:cs typeface="Arial MT"/>
              </a:rPr>
              <a:t>Types</a:t>
            </a:r>
            <a:r>
              <a:rPr sz="4000" spc="-135" dirty="0">
                <a:latin typeface="Arial MT"/>
                <a:cs typeface="Arial MT"/>
              </a:rPr>
              <a:t> </a:t>
            </a:r>
            <a:r>
              <a:rPr sz="4000" dirty="0">
                <a:latin typeface="Arial MT"/>
                <a:cs typeface="Arial MT"/>
              </a:rPr>
              <a:t>of</a:t>
            </a:r>
            <a:r>
              <a:rPr sz="4000" spc="-114" dirty="0">
                <a:latin typeface="Arial MT"/>
                <a:cs typeface="Arial MT"/>
              </a:rPr>
              <a:t> </a:t>
            </a:r>
            <a:r>
              <a:rPr sz="4000" dirty="0">
                <a:latin typeface="Arial MT"/>
                <a:cs typeface="Arial MT"/>
              </a:rPr>
              <a:t>Distributed</a:t>
            </a:r>
            <a:r>
              <a:rPr sz="4000" spc="-114" dirty="0">
                <a:latin typeface="Arial MT"/>
                <a:cs typeface="Arial MT"/>
              </a:rPr>
              <a:t> </a:t>
            </a:r>
            <a:r>
              <a:rPr sz="4000" spc="-10" dirty="0">
                <a:latin typeface="Arial MT"/>
                <a:cs typeface="Arial MT"/>
              </a:rPr>
              <a:t>Systems</a:t>
            </a:r>
            <a:endParaRPr sz="4000">
              <a:latin typeface="Arial MT"/>
              <a:cs typeface="Arial MT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spc="-25" dirty="0"/>
              <a:t>17</a:t>
            </a:fld>
            <a:endParaRPr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993139" y="1902293"/>
            <a:ext cx="5695950" cy="3319779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80"/>
              </a:spcBef>
              <a:buChar char="•"/>
              <a:tabLst>
                <a:tab pos="355600" algn="l"/>
              </a:tabLst>
            </a:pPr>
            <a:r>
              <a:rPr sz="3200" dirty="0">
                <a:latin typeface="Times New Roman"/>
                <a:cs typeface="Times New Roman"/>
              </a:rPr>
              <a:t>Distributed</a:t>
            </a:r>
            <a:r>
              <a:rPr sz="3200" spc="-2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Computing</a:t>
            </a:r>
            <a:r>
              <a:rPr sz="3200" spc="-40" dirty="0">
                <a:latin typeface="Times New Roman"/>
                <a:cs typeface="Times New Roman"/>
              </a:rPr>
              <a:t> </a:t>
            </a:r>
            <a:r>
              <a:rPr sz="3200" spc="-10" dirty="0">
                <a:latin typeface="Times New Roman"/>
                <a:cs typeface="Times New Roman"/>
              </a:rPr>
              <a:t>Systems</a:t>
            </a:r>
            <a:endParaRPr sz="3200">
              <a:latin typeface="Times New Roman"/>
              <a:cs typeface="Times New Roman"/>
            </a:endParaRPr>
          </a:p>
          <a:p>
            <a:pPr marL="755650" lvl="1" indent="-285750">
              <a:lnSpc>
                <a:spcPct val="100000"/>
              </a:lnSpc>
              <a:spcBef>
                <a:spcPts val="675"/>
              </a:spcBef>
              <a:buChar char="–"/>
              <a:tabLst>
                <a:tab pos="755650" algn="l"/>
              </a:tabLst>
            </a:pPr>
            <a:r>
              <a:rPr sz="2800" spc="-10" dirty="0">
                <a:latin typeface="Times New Roman"/>
                <a:cs typeface="Times New Roman"/>
              </a:rPr>
              <a:t>Clusters</a:t>
            </a:r>
            <a:endParaRPr sz="2800">
              <a:latin typeface="Times New Roman"/>
              <a:cs typeface="Times New Roman"/>
            </a:endParaRPr>
          </a:p>
          <a:p>
            <a:pPr marL="755650" lvl="1" indent="-285750">
              <a:lnSpc>
                <a:spcPct val="100000"/>
              </a:lnSpc>
              <a:spcBef>
                <a:spcPts val="675"/>
              </a:spcBef>
              <a:buChar char="–"/>
              <a:tabLst>
                <a:tab pos="755650" algn="l"/>
              </a:tabLst>
            </a:pPr>
            <a:r>
              <a:rPr sz="2800" spc="-10" dirty="0">
                <a:latin typeface="Times New Roman"/>
                <a:cs typeface="Times New Roman"/>
              </a:rPr>
              <a:t>Grids</a:t>
            </a:r>
            <a:endParaRPr sz="2800">
              <a:latin typeface="Times New Roman"/>
              <a:cs typeface="Times New Roman"/>
            </a:endParaRPr>
          </a:p>
          <a:p>
            <a:pPr marL="755650" lvl="1" indent="-285750">
              <a:lnSpc>
                <a:spcPct val="100000"/>
              </a:lnSpc>
              <a:spcBef>
                <a:spcPts val="675"/>
              </a:spcBef>
              <a:buChar char="–"/>
              <a:tabLst>
                <a:tab pos="755650" algn="l"/>
              </a:tabLst>
            </a:pPr>
            <a:r>
              <a:rPr sz="2800" spc="-10" dirty="0">
                <a:latin typeface="Times New Roman"/>
                <a:cs typeface="Times New Roman"/>
              </a:rPr>
              <a:t>Clouds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760"/>
              </a:spcBef>
              <a:buChar char="•"/>
              <a:tabLst>
                <a:tab pos="355600" algn="l"/>
              </a:tabLst>
            </a:pPr>
            <a:r>
              <a:rPr sz="3200" dirty="0">
                <a:solidFill>
                  <a:srgbClr val="3333CC"/>
                </a:solidFill>
                <a:latin typeface="Times New Roman"/>
                <a:cs typeface="Times New Roman"/>
              </a:rPr>
              <a:t>Distributed</a:t>
            </a:r>
            <a:r>
              <a:rPr sz="3200" spc="-3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3333CC"/>
                </a:solidFill>
                <a:latin typeface="Times New Roman"/>
                <a:cs typeface="Times New Roman"/>
              </a:rPr>
              <a:t>Information</a:t>
            </a:r>
            <a:r>
              <a:rPr sz="3200" spc="-4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3333CC"/>
                </a:solidFill>
                <a:latin typeface="Times New Roman"/>
                <a:cs typeface="Times New Roman"/>
              </a:rPr>
              <a:t>Systems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Char char="•"/>
              <a:tabLst>
                <a:tab pos="355600" algn="l"/>
              </a:tabLst>
            </a:pPr>
            <a:r>
              <a:rPr sz="3200" dirty="0">
                <a:latin typeface="Times New Roman"/>
                <a:cs typeface="Times New Roman"/>
              </a:rPr>
              <a:t>Distributed</a:t>
            </a:r>
            <a:r>
              <a:rPr sz="3200" spc="-2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Embedded</a:t>
            </a:r>
            <a:r>
              <a:rPr sz="3200" spc="-40" dirty="0">
                <a:latin typeface="Times New Roman"/>
                <a:cs typeface="Times New Roman"/>
              </a:rPr>
              <a:t> </a:t>
            </a:r>
            <a:r>
              <a:rPr sz="3200" spc="-10" dirty="0">
                <a:latin typeface="Times New Roman"/>
                <a:cs typeface="Times New Roman"/>
              </a:rPr>
              <a:t>Systems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48259" rIns="0" bIns="0" rtlCol="0">
            <a:spAutoFit/>
          </a:bodyPr>
          <a:lstStyle/>
          <a:p>
            <a:pPr marL="230504">
              <a:lnSpc>
                <a:spcPct val="100000"/>
              </a:lnSpc>
              <a:spcBef>
                <a:spcPts val="105"/>
              </a:spcBef>
            </a:pPr>
            <a:r>
              <a:rPr dirty="0"/>
              <a:t>Distributed</a:t>
            </a:r>
            <a:r>
              <a:rPr spc="-20" dirty="0"/>
              <a:t> </a:t>
            </a:r>
            <a:r>
              <a:rPr dirty="0"/>
              <a:t>Information</a:t>
            </a:r>
            <a:r>
              <a:rPr spc="-35" dirty="0"/>
              <a:t> </a:t>
            </a:r>
            <a:r>
              <a:rPr spc="-10" dirty="0"/>
              <a:t>Systems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spc="-25" dirty="0"/>
              <a:t>18</a:t>
            </a:fld>
            <a:endParaRPr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993139" y="1904212"/>
            <a:ext cx="10126345" cy="345249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5600" algn="l"/>
              </a:tabLst>
            </a:pPr>
            <a:r>
              <a:rPr sz="3200" spc="-10" dirty="0">
                <a:latin typeface="Times New Roman"/>
                <a:cs typeface="Times New Roman"/>
              </a:rPr>
              <a:t>Business-oriented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3535">
              <a:lnSpc>
                <a:spcPts val="3460"/>
              </a:lnSpc>
              <a:spcBef>
                <a:spcPts val="820"/>
              </a:spcBef>
              <a:buChar char="•"/>
              <a:tabLst>
                <a:tab pos="355600" algn="l"/>
              </a:tabLst>
            </a:pPr>
            <a:r>
              <a:rPr sz="3200" dirty="0">
                <a:latin typeface="Times New Roman"/>
                <a:cs typeface="Times New Roman"/>
              </a:rPr>
              <a:t>Systems</a:t>
            </a:r>
            <a:r>
              <a:rPr sz="3200" spc="-3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to</a:t>
            </a:r>
            <a:r>
              <a:rPr sz="3200" spc="-2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make</a:t>
            </a:r>
            <a:r>
              <a:rPr sz="3200" spc="-3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a</a:t>
            </a:r>
            <a:r>
              <a:rPr sz="3200" spc="-2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number</a:t>
            </a:r>
            <a:r>
              <a:rPr sz="3200" spc="-5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of</a:t>
            </a:r>
            <a:r>
              <a:rPr sz="3200" spc="-3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separate</a:t>
            </a:r>
            <a:r>
              <a:rPr sz="3200" spc="-4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network</a:t>
            </a:r>
            <a:r>
              <a:rPr sz="3200" spc="-40" dirty="0">
                <a:latin typeface="Times New Roman"/>
                <a:cs typeface="Times New Roman"/>
              </a:rPr>
              <a:t> </a:t>
            </a:r>
            <a:r>
              <a:rPr sz="3200" spc="-10" dirty="0">
                <a:latin typeface="Times New Roman"/>
                <a:cs typeface="Times New Roman"/>
              </a:rPr>
              <a:t>applications </a:t>
            </a:r>
            <a:r>
              <a:rPr sz="3200" dirty="0">
                <a:latin typeface="Times New Roman"/>
                <a:cs typeface="Times New Roman"/>
              </a:rPr>
              <a:t>interoperable</a:t>
            </a:r>
            <a:r>
              <a:rPr sz="3200" spc="-7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and</a:t>
            </a:r>
            <a:r>
              <a:rPr sz="3200" spc="-4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build</a:t>
            </a:r>
            <a:r>
              <a:rPr sz="3200" spc="-4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“enterprise-wide</a:t>
            </a:r>
            <a:r>
              <a:rPr sz="3200" spc="-70" dirty="0">
                <a:latin typeface="Times New Roman"/>
                <a:cs typeface="Times New Roman"/>
              </a:rPr>
              <a:t> </a:t>
            </a:r>
            <a:r>
              <a:rPr sz="3200" spc="-10" dirty="0">
                <a:latin typeface="Times New Roman"/>
                <a:cs typeface="Times New Roman"/>
              </a:rPr>
              <a:t>information</a:t>
            </a:r>
            <a:endParaRPr sz="3200">
              <a:latin typeface="Times New Roman"/>
              <a:cs typeface="Times New Roman"/>
            </a:endParaRPr>
          </a:p>
          <a:p>
            <a:pPr marL="355600">
              <a:lnSpc>
                <a:spcPts val="3400"/>
              </a:lnSpc>
            </a:pPr>
            <a:r>
              <a:rPr sz="3200" spc="-10" dirty="0">
                <a:latin typeface="Times New Roman"/>
                <a:cs typeface="Times New Roman"/>
              </a:rPr>
              <a:t>systems”.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385"/>
              </a:spcBef>
              <a:buChar char="•"/>
              <a:tabLst>
                <a:tab pos="355600" algn="l"/>
              </a:tabLst>
            </a:pPr>
            <a:r>
              <a:rPr sz="3200" dirty="0">
                <a:latin typeface="Times New Roman"/>
                <a:cs typeface="Times New Roman"/>
              </a:rPr>
              <a:t>Two</a:t>
            </a:r>
            <a:r>
              <a:rPr sz="3200" spc="-5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types</a:t>
            </a:r>
            <a:r>
              <a:rPr sz="3200" spc="-5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discussed</a:t>
            </a:r>
            <a:r>
              <a:rPr sz="3200" spc="-45" dirty="0">
                <a:latin typeface="Times New Roman"/>
                <a:cs typeface="Times New Roman"/>
              </a:rPr>
              <a:t> </a:t>
            </a:r>
            <a:r>
              <a:rPr sz="3200" spc="-10" dirty="0">
                <a:latin typeface="Times New Roman"/>
                <a:cs typeface="Times New Roman"/>
              </a:rPr>
              <a:t>here:</a:t>
            </a:r>
            <a:endParaRPr sz="3200">
              <a:latin typeface="Times New Roman"/>
              <a:cs typeface="Times New Roman"/>
            </a:endParaRPr>
          </a:p>
          <a:p>
            <a:pPr marL="755650" lvl="1" indent="-285750">
              <a:lnSpc>
                <a:spcPct val="100000"/>
              </a:lnSpc>
              <a:spcBef>
                <a:spcPts val="340"/>
              </a:spcBef>
              <a:buChar char="–"/>
              <a:tabLst>
                <a:tab pos="755650" algn="l"/>
              </a:tabLst>
            </a:pPr>
            <a:r>
              <a:rPr sz="2800" dirty="0">
                <a:latin typeface="Times New Roman"/>
                <a:cs typeface="Times New Roman"/>
              </a:rPr>
              <a:t>Transaction</a:t>
            </a:r>
            <a:r>
              <a:rPr sz="2800" spc="-9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processing</a:t>
            </a:r>
            <a:r>
              <a:rPr sz="2800" spc="-9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systems</a:t>
            </a:r>
            <a:endParaRPr sz="2800">
              <a:latin typeface="Times New Roman"/>
              <a:cs typeface="Times New Roman"/>
            </a:endParaRPr>
          </a:p>
          <a:p>
            <a:pPr marL="755650" lvl="1" indent="-285750">
              <a:lnSpc>
                <a:spcPct val="100000"/>
              </a:lnSpc>
              <a:spcBef>
                <a:spcPts val="335"/>
              </a:spcBef>
              <a:buChar char="–"/>
              <a:tabLst>
                <a:tab pos="755650" algn="l"/>
              </a:tabLst>
            </a:pPr>
            <a:r>
              <a:rPr sz="2800" dirty="0">
                <a:latin typeface="Times New Roman"/>
                <a:cs typeface="Times New Roman"/>
              </a:rPr>
              <a:t>Enterprise</a:t>
            </a:r>
            <a:r>
              <a:rPr sz="2800" spc="-5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application</a:t>
            </a:r>
            <a:r>
              <a:rPr sz="2800" spc="-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integration</a:t>
            </a:r>
            <a:r>
              <a:rPr sz="2800" spc="-7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(EAI)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48259" rIns="0" bIns="0" rtlCol="0">
            <a:spAutoFit/>
          </a:bodyPr>
          <a:lstStyle/>
          <a:p>
            <a:pPr marL="292735">
              <a:lnSpc>
                <a:spcPct val="100000"/>
              </a:lnSpc>
              <a:spcBef>
                <a:spcPts val="105"/>
              </a:spcBef>
            </a:pPr>
            <a:r>
              <a:rPr dirty="0"/>
              <a:t>Transaction</a:t>
            </a:r>
            <a:r>
              <a:rPr spc="-25" dirty="0"/>
              <a:t> </a:t>
            </a:r>
            <a:r>
              <a:rPr dirty="0"/>
              <a:t>Processing</a:t>
            </a:r>
            <a:r>
              <a:rPr spc="-35" dirty="0"/>
              <a:t> </a:t>
            </a:r>
            <a:r>
              <a:rPr spc="-10" dirty="0"/>
              <a:t>Systems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spc="-25" dirty="0"/>
              <a:t>19</a:t>
            </a:fld>
            <a:endParaRPr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993139" y="1952370"/>
            <a:ext cx="9082405" cy="3903979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55600" marR="5080" indent="-343535">
              <a:lnSpc>
                <a:spcPts val="3460"/>
              </a:lnSpc>
              <a:spcBef>
                <a:spcPts val="535"/>
              </a:spcBef>
              <a:buChar char="•"/>
              <a:tabLst>
                <a:tab pos="355600" algn="l"/>
              </a:tabLst>
            </a:pPr>
            <a:r>
              <a:rPr sz="3200" dirty="0">
                <a:latin typeface="Times New Roman"/>
                <a:cs typeface="Times New Roman"/>
              </a:rPr>
              <a:t>Provide</a:t>
            </a:r>
            <a:r>
              <a:rPr sz="3200" spc="-4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a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highly</a:t>
            </a:r>
            <a:r>
              <a:rPr sz="3200" spc="-4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structured</a:t>
            </a:r>
            <a:r>
              <a:rPr sz="3200" spc="-3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client-server</a:t>
            </a:r>
            <a:r>
              <a:rPr sz="3200" spc="-5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approach</a:t>
            </a:r>
            <a:r>
              <a:rPr sz="3200" spc="-5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Times New Roman"/>
                <a:cs typeface="Times New Roman"/>
              </a:rPr>
              <a:t>for </a:t>
            </a:r>
            <a:r>
              <a:rPr sz="3200" dirty="0">
                <a:latin typeface="Times New Roman"/>
                <a:cs typeface="Times New Roman"/>
              </a:rPr>
              <a:t>database</a:t>
            </a:r>
            <a:r>
              <a:rPr sz="3200" spc="-130" dirty="0">
                <a:latin typeface="Times New Roman"/>
                <a:cs typeface="Times New Roman"/>
              </a:rPr>
              <a:t> </a:t>
            </a:r>
            <a:r>
              <a:rPr sz="3200" spc="-10" dirty="0">
                <a:latin typeface="Times New Roman"/>
                <a:cs typeface="Times New Roman"/>
              </a:rPr>
              <a:t>applications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330"/>
              </a:spcBef>
              <a:buChar char="•"/>
              <a:tabLst>
                <a:tab pos="355600" algn="l"/>
              </a:tabLst>
            </a:pPr>
            <a:r>
              <a:rPr sz="3200" dirty="0">
                <a:latin typeface="Times New Roman"/>
                <a:cs typeface="Times New Roman"/>
              </a:rPr>
              <a:t>Transactions</a:t>
            </a:r>
            <a:r>
              <a:rPr sz="3200" spc="-8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are</a:t>
            </a:r>
            <a:r>
              <a:rPr sz="3200" spc="-3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the</a:t>
            </a:r>
            <a:r>
              <a:rPr sz="3200" spc="-3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communication</a:t>
            </a:r>
            <a:r>
              <a:rPr sz="3200" spc="-80" dirty="0">
                <a:latin typeface="Times New Roman"/>
                <a:cs typeface="Times New Roman"/>
              </a:rPr>
              <a:t> </a:t>
            </a:r>
            <a:r>
              <a:rPr sz="3200" spc="-10" dirty="0">
                <a:latin typeface="Times New Roman"/>
                <a:cs typeface="Times New Roman"/>
              </a:rPr>
              <a:t>model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385"/>
              </a:spcBef>
              <a:buChar char="•"/>
              <a:tabLst>
                <a:tab pos="355600" algn="l"/>
              </a:tabLst>
            </a:pPr>
            <a:r>
              <a:rPr sz="3200" dirty="0">
                <a:latin typeface="Times New Roman"/>
                <a:cs typeface="Times New Roman"/>
              </a:rPr>
              <a:t>Obey</a:t>
            </a:r>
            <a:r>
              <a:rPr sz="3200" spc="-1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the ACID</a:t>
            </a:r>
            <a:r>
              <a:rPr sz="3200" spc="-10" dirty="0">
                <a:latin typeface="Times New Roman"/>
                <a:cs typeface="Times New Roman"/>
              </a:rPr>
              <a:t> properties:</a:t>
            </a:r>
            <a:endParaRPr sz="3200">
              <a:latin typeface="Times New Roman"/>
              <a:cs typeface="Times New Roman"/>
            </a:endParaRPr>
          </a:p>
          <a:p>
            <a:pPr marL="755650" lvl="1" indent="-285750">
              <a:lnSpc>
                <a:spcPct val="100000"/>
              </a:lnSpc>
              <a:spcBef>
                <a:spcPts val="340"/>
              </a:spcBef>
              <a:buChar char="–"/>
              <a:tabLst>
                <a:tab pos="755650" algn="l"/>
              </a:tabLst>
            </a:pPr>
            <a:r>
              <a:rPr sz="2800" dirty="0">
                <a:latin typeface="Times New Roman"/>
                <a:cs typeface="Times New Roman"/>
              </a:rPr>
              <a:t>Atomic:</a:t>
            </a:r>
            <a:r>
              <a:rPr sz="2800" spc="-3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all</a:t>
            </a:r>
            <a:r>
              <a:rPr sz="2800" spc="-3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or</a:t>
            </a:r>
            <a:r>
              <a:rPr sz="2800" spc="-4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nothing</a:t>
            </a:r>
            <a:endParaRPr sz="2800">
              <a:latin typeface="Times New Roman"/>
              <a:cs typeface="Times New Roman"/>
            </a:endParaRPr>
          </a:p>
          <a:p>
            <a:pPr marL="755650" lvl="1" indent="-285750">
              <a:lnSpc>
                <a:spcPct val="100000"/>
              </a:lnSpc>
              <a:spcBef>
                <a:spcPts val="335"/>
              </a:spcBef>
              <a:buChar char="–"/>
              <a:tabLst>
                <a:tab pos="755650" algn="l"/>
              </a:tabLst>
            </a:pPr>
            <a:r>
              <a:rPr sz="2800" dirty="0">
                <a:latin typeface="Times New Roman"/>
                <a:cs typeface="Times New Roman"/>
              </a:rPr>
              <a:t>Consistent:</a:t>
            </a:r>
            <a:r>
              <a:rPr sz="2800" spc="-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invariants</a:t>
            </a:r>
            <a:r>
              <a:rPr sz="2800" spc="-6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are</a:t>
            </a:r>
            <a:r>
              <a:rPr sz="2800" spc="-4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preserved</a:t>
            </a:r>
            <a:endParaRPr sz="2800">
              <a:latin typeface="Times New Roman"/>
              <a:cs typeface="Times New Roman"/>
            </a:endParaRPr>
          </a:p>
          <a:p>
            <a:pPr marL="755650" lvl="1" indent="-285750">
              <a:lnSpc>
                <a:spcPct val="100000"/>
              </a:lnSpc>
              <a:spcBef>
                <a:spcPts val="335"/>
              </a:spcBef>
              <a:buChar char="–"/>
              <a:tabLst>
                <a:tab pos="755650" algn="l"/>
              </a:tabLst>
            </a:pPr>
            <a:r>
              <a:rPr sz="2800" dirty="0">
                <a:latin typeface="Times New Roman"/>
                <a:cs typeface="Times New Roman"/>
              </a:rPr>
              <a:t>Isolated</a:t>
            </a:r>
            <a:r>
              <a:rPr sz="2800" spc="-7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(serializable)</a:t>
            </a:r>
            <a:endParaRPr sz="2800">
              <a:latin typeface="Times New Roman"/>
              <a:cs typeface="Times New Roman"/>
            </a:endParaRPr>
          </a:p>
          <a:p>
            <a:pPr marL="755650" lvl="1" indent="-285750">
              <a:lnSpc>
                <a:spcPct val="100000"/>
              </a:lnSpc>
              <a:spcBef>
                <a:spcPts val="340"/>
              </a:spcBef>
              <a:buChar char="–"/>
              <a:tabLst>
                <a:tab pos="755650" algn="l"/>
              </a:tabLst>
            </a:pPr>
            <a:r>
              <a:rPr sz="2800" dirty="0">
                <a:latin typeface="Times New Roman"/>
                <a:cs typeface="Times New Roman"/>
              </a:rPr>
              <a:t>Durable:</a:t>
            </a:r>
            <a:r>
              <a:rPr sz="2800" spc="-5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committed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operations</a:t>
            </a:r>
            <a:r>
              <a:rPr sz="2800" spc="-7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can’t</a:t>
            </a:r>
            <a:r>
              <a:rPr sz="2800" spc="-4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be</a:t>
            </a:r>
            <a:r>
              <a:rPr sz="2800" spc="-4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undone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07641"/>
            <a:ext cx="811126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91820"/>
            <a:r>
              <a:rPr lang="en-US" dirty="0"/>
              <a:t>Types</a:t>
            </a:r>
            <a:r>
              <a:rPr lang="en-US" spc="-135" dirty="0"/>
              <a:t> </a:t>
            </a:r>
            <a:r>
              <a:rPr lang="en-US" dirty="0"/>
              <a:t>of</a:t>
            </a:r>
            <a:r>
              <a:rPr lang="en-US" spc="-114" dirty="0"/>
              <a:t> </a:t>
            </a:r>
            <a:r>
              <a:rPr lang="en-US" dirty="0"/>
              <a:t>Distributed</a:t>
            </a:r>
            <a:r>
              <a:rPr lang="en-US" spc="-114" dirty="0"/>
              <a:t> </a:t>
            </a:r>
            <a:r>
              <a:rPr lang="en-US" spc="-10" dirty="0"/>
              <a:t>Systems</a:t>
            </a:r>
            <a:endParaRPr lang="en-US" dirty="0"/>
          </a:p>
        </p:txBody>
      </p:sp>
      <p:sp>
        <p:nvSpPr>
          <p:cNvPr id="3" name="object 3"/>
          <p:cNvSpPr txBox="1"/>
          <p:nvPr/>
        </p:nvSpPr>
        <p:spPr>
          <a:xfrm>
            <a:off x="838200" y="1825625"/>
            <a:ext cx="539336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55600" indent="-228600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en-US" sz="2400" b="1" dirty="0"/>
              <a:t>Distributed</a:t>
            </a:r>
            <a:r>
              <a:rPr lang="en-US" sz="2400" b="1" spc="-95" dirty="0"/>
              <a:t> </a:t>
            </a:r>
            <a:r>
              <a:rPr lang="en-US" sz="2400" b="1" dirty="0"/>
              <a:t>Computing</a:t>
            </a:r>
            <a:r>
              <a:rPr lang="en-US" sz="2400" b="1" spc="-75" dirty="0"/>
              <a:t> </a:t>
            </a:r>
            <a:r>
              <a:rPr lang="en-US" sz="2400" b="1" spc="-10" dirty="0"/>
              <a:t>Systems</a:t>
            </a:r>
            <a:endParaRPr lang="en-US" sz="2400" b="1" dirty="0"/>
          </a:p>
          <a:p>
            <a:pPr marL="756285" lvl="1" indent="-228600">
              <a:lnSpc>
                <a:spcPct val="90000"/>
              </a:lnSpc>
              <a:spcBef>
                <a:spcPts val="305"/>
              </a:spcBef>
              <a:buFont typeface="Arial" panose="020B0604020202020204" pitchFamily="34" charset="0"/>
              <a:buChar char="•"/>
              <a:tabLst>
                <a:tab pos="756285" algn="l"/>
              </a:tabLst>
            </a:pPr>
            <a:r>
              <a:rPr lang="en-US" sz="2400" spc="-10" dirty="0"/>
              <a:t>Clusters</a:t>
            </a:r>
            <a:endParaRPr lang="en-US" sz="2400" dirty="0"/>
          </a:p>
          <a:p>
            <a:pPr marL="756285" lvl="1" indent="-228600">
              <a:lnSpc>
                <a:spcPct val="90000"/>
              </a:lnSpc>
              <a:spcBef>
                <a:spcPts val="285"/>
              </a:spcBef>
              <a:buFont typeface="Arial" panose="020B0604020202020204" pitchFamily="34" charset="0"/>
              <a:buChar char="•"/>
              <a:tabLst>
                <a:tab pos="756285" algn="l"/>
              </a:tabLst>
            </a:pPr>
            <a:r>
              <a:rPr lang="en-US" sz="2400" spc="-10" dirty="0"/>
              <a:t>Grids</a:t>
            </a:r>
            <a:endParaRPr lang="en-US" sz="2400" dirty="0"/>
          </a:p>
          <a:p>
            <a:pPr marL="756285" lvl="1" indent="-228600">
              <a:lnSpc>
                <a:spcPct val="90000"/>
              </a:lnSpc>
              <a:spcBef>
                <a:spcPts val="290"/>
              </a:spcBef>
              <a:buFont typeface="Arial" panose="020B0604020202020204" pitchFamily="34" charset="0"/>
              <a:buChar char="•"/>
              <a:tabLst>
                <a:tab pos="756285" algn="l"/>
              </a:tabLst>
            </a:pPr>
            <a:r>
              <a:rPr lang="en-US" sz="2400" spc="-10" dirty="0"/>
              <a:t>Clouds</a:t>
            </a:r>
            <a:endParaRPr lang="en-US" sz="2400" dirty="0"/>
          </a:p>
          <a:p>
            <a:pPr marL="355600" indent="-228600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en-US" sz="2400" b="1" dirty="0"/>
              <a:t>Distributed</a:t>
            </a:r>
            <a:r>
              <a:rPr lang="en-US" sz="2400" b="1" spc="-114" dirty="0"/>
              <a:t> </a:t>
            </a:r>
            <a:r>
              <a:rPr lang="en-US" sz="2400" b="1" dirty="0"/>
              <a:t>Information</a:t>
            </a:r>
            <a:r>
              <a:rPr lang="en-US" sz="2400" b="1" spc="-80" dirty="0"/>
              <a:t> </a:t>
            </a:r>
            <a:r>
              <a:rPr lang="en-US" sz="2400" b="1" spc="-10" dirty="0"/>
              <a:t>Systems</a:t>
            </a:r>
            <a:endParaRPr lang="en-US" sz="2400" b="1" dirty="0"/>
          </a:p>
          <a:p>
            <a:pPr marL="756285" lvl="1" indent="-228600">
              <a:lnSpc>
                <a:spcPct val="90000"/>
              </a:lnSpc>
              <a:spcBef>
                <a:spcPts val="305"/>
              </a:spcBef>
              <a:buFont typeface="Arial" panose="020B0604020202020204" pitchFamily="34" charset="0"/>
              <a:buChar char="•"/>
              <a:tabLst>
                <a:tab pos="756285" algn="l"/>
              </a:tabLst>
            </a:pPr>
            <a:r>
              <a:rPr lang="en-US" sz="2400" dirty="0"/>
              <a:t>Transaction</a:t>
            </a:r>
            <a:r>
              <a:rPr lang="en-US" sz="2400" spc="-45" dirty="0"/>
              <a:t> </a:t>
            </a:r>
            <a:r>
              <a:rPr lang="en-US" sz="2400" dirty="0"/>
              <a:t>Processing</a:t>
            </a:r>
            <a:r>
              <a:rPr lang="en-US" sz="2400" spc="-35" dirty="0"/>
              <a:t> </a:t>
            </a:r>
            <a:r>
              <a:rPr lang="en-US" sz="2400" spc="-10" dirty="0"/>
              <a:t>Systems</a:t>
            </a:r>
            <a:endParaRPr lang="en-US" sz="2400" dirty="0"/>
          </a:p>
          <a:p>
            <a:pPr marL="756285" lvl="1" indent="-228600">
              <a:lnSpc>
                <a:spcPct val="90000"/>
              </a:lnSpc>
              <a:spcBef>
                <a:spcPts val="290"/>
              </a:spcBef>
              <a:buFont typeface="Arial" panose="020B0604020202020204" pitchFamily="34" charset="0"/>
              <a:buChar char="•"/>
              <a:tabLst>
                <a:tab pos="756285" algn="l"/>
              </a:tabLst>
            </a:pPr>
            <a:r>
              <a:rPr lang="en-US" sz="2400" dirty="0"/>
              <a:t>Enterprise</a:t>
            </a:r>
            <a:r>
              <a:rPr lang="en-US" sz="2400" spc="-40" dirty="0"/>
              <a:t> </a:t>
            </a:r>
            <a:r>
              <a:rPr lang="en-US" sz="2400" dirty="0"/>
              <a:t>Application</a:t>
            </a:r>
            <a:r>
              <a:rPr lang="en-US" sz="2400" spc="-40" dirty="0"/>
              <a:t> </a:t>
            </a:r>
            <a:r>
              <a:rPr lang="en-US" sz="2400" spc="-10" dirty="0"/>
              <a:t>Integration</a:t>
            </a:r>
            <a:endParaRPr lang="en-US" sz="2400" dirty="0"/>
          </a:p>
          <a:p>
            <a:pPr marL="355600" indent="-228600">
              <a:lnSpc>
                <a:spcPct val="90000"/>
              </a:lnSpc>
              <a:spcBef>
                <a:spcPts val="320"/>
              </a:spcBef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en-US" sz="2400" b="1" dirty="0"/>
              <a:t>Distributed</a:t>
            </a:r>
            <a:r>
              <a:rPr lang="en-US" sz="2400" b="1" spc="-105" dirty="0"/>
              <a:t> </a:t>
            </a:r>
            <a:r>
              <a:rPr lang="en-US" sz="2400" b="1" dirty="0"/>
              <a:t>Embedded</a:t>
            </a:r>
            <a:r>
              <a:rPr lang="en-US" sz="2400" b="1" spc="-55" dirty="0"/>
              <a:t> </a:t>
            </a:r>
            <a:r>
              <a:rPr lang="en-US" sz="2400" b="1" spc="-10" dirty="0"/>
              <a:t>Systems</a:t>
            </a:r>
            <a:endParaRPr lang="en-US" sz="2400" b="1" dirty="0"/>
          </a:p>
          <a:p>
            <a:pPr marL="756285" lvl="1" indent="-228600">
              <a:lnSpc>
                <a:spcPct val="90000"/>
              </a:lnSpc>
              <a:spcBef>
                <a:spcPts val="305"/>
              </a:spcBef>
              <a:buFont typeface="Arial" panose="020B0604020202020204" pitchFamily="34" charset="0"/>
              <a:buChar char="•"/>
              <a:tabLst>
                <a:tab pos="756285" algn="l"/>
              </a:tabLst>
            </a:pPr>
            <a:r>
              <a:rPr lang="en-US" sz="2400" dirty="0"/>
              <a:t>Home</a:t>
            </a:r>
            <a:r>
              <a:rPr lang="en-US" sz="2400" spc="-5" dirty="0"/>
              <a:t> </a:t>
            </a:r>
            <a:r>
              <a:rPr lang="en-US" sz="2400" spc="-10" dirty="0"/>
              <a:t>systems</a:t>
            </a:r>
            <a:endParaRPr lang="en-US" sz="2400" dirty="0"/>
          </a:p>
          <a:p>
            <a:pPr marL="756285" lvl="1" indent="-228600">
              <a:lnSpc>
                <a:spcPct val="90000"/>
              </a:lnSpc>
              <a:spcBef>
                <a:spcPts val="290"/>
              </a:spcBef>
              <a:buFont typeface="Arial" panose="020B0604020202020204" pitchFamily="34" charset="0"/>
              <a:buChar char="•"/>
              <a:tabLst>
                <a:tab pos="756285" algn="l"/>
              </a:tabLst>
            </a:pPr>
            <a:r>
              <a:rPr lang="en-US" sz="2400" dirty="0"/>
              <a:t>Health</a:t>
            </a:r>
            <a:r>
              <a:rPr lang="en-US" sz="2400" spc="-25" dirty="0"/>
              <a:t> </a:t>
            </a:r>
            <a:r>
              <a:rPr lang="en-US" sz="2400" dirty="0"/>
              <a:t>care </a:t>
            </a:r>
            <a:r>
              <a:rPr lang="en-US" sz="2400" spc="-10" dirty="0"/>
              <a:t>systems</a:t>
            </a:r>
          </a:p>
          <a:p>
            <a:pPr marL="756285" lvl="1" indent="-228600">
              <a:lnSpc>
                <a:spcPct val="90000"/>
              </a:lnSpc>
              <a:spcBef>
                <a:spcPts val="290"/>
              </a:spcBef>
              <a:buFont typeface="Arial" panose="020B0604020202020204" pitchFamily="34" charset="0"/>
              <a:buChar char="•"/>
              <a:tabLst>
                <a:tab pos="756285" algn="l"/>
              </a:tabLst>
            </a:pPr>
            <a:r>
              <a:rPr lang="en-US" sz="2400" dirty="0"/>
              <a:t>Sensor</a:t>
            </a:r>
            <a:r>
              <a:rPr lang="en-US" sz="2400" spc="-70" dirty="0"/>
              <a:t> </a:t>
            </a:r>
            <a:r>
              <a:rPr lang="en-US" sz="2400" spc="-10" dirty="0"/>
              <a:t>networks</a:t>
            </a:r>
            <a:endParaRPr lang="en-US" sz="2400" dirty="0"/>
          </a:p>
        </p:txBody>
      </p:sp>
      <p:pic>
        <p:nvPicPr>
          <p:cNvPr id="8" name="Picture 7" descr="Blue blocks and networks technology background">
            <a:extLst>
              <a:ext uri="{FF2B5EF4-FFF2-40B4-BE49-F238E27FC236}">
                <a16:creationId xmlns:a16="http://schemas.microsoft.com/office/drawing/2014/main" id="{527B756B-E05C-C84D-8B87-C6C9E41F86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86" r="38465" b="2"/>
          <a:stretch>
            <a:fillRect/>
          </a:stretch>
        </p:blipFill>
        <p:spPr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30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48259" rIns="0" bIns="0" rtlCol="0">
            <a:spAutoFit/>
          </a:bodyPr>
          <a:lstStyle/>
          <a:p>
            <a:pPr marL="292735">
              <a:lnSpc>
                <a:spcPct val="100000"/>
              </a:lnSpc>
              <a:spcBef>
                <a:spcPts val="105"/>
              </a:spcBef>
            </a:pPr>
            <a:r>
              <a:rPr dirty="0"/>
              <a:t>Transaction</a:t>
            </a:r>
            <a:r>
              <a:rPr spc="-25" dirty="0"/>
              <a:t> </a:t>
            </a:r>
            <a:r>
              <a:rPr dirty="0"/>
              <a:t>Processing</a:t>
            </a:r>
            <a:r>
              <a:rPr spc="-35" dirty="0"/>
              <a:t> </a:t>
            </a:r>
            <a:r>
              <a:rPr spc="-10" dirty="0"/>
              <a:t>Systems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spc="-25" dirty="0"/>
              <a:t>20</a:t>
            </a:fld>
            <a:endParaRPr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993139" y="2001138"/>
            <a:ext cx="70802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5600" algn="l"/>
              </a:tabLst>
            </a:pPr>
            <a:r>
              <a:rPr sz="3200" spc="-25" dirty="0">
                <a:latin typeface="Times New Roman"/>
                <a:cs typeface="Times New Roman"/>
              </a:rPr>
              <a:t>Fi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88348" y="2058145"/>
            <a:ext cx="7483475" cy="450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95"/>
              </a:lnSpc>
            </a:pPr>
            <a:r>
              <a:rPr sz="3200" dirty="0">
                <a:latin typeface="Times New Roman"/>
                <a:cs typeface="Times New Roman"/>
              </a:rPr>
              <a:t>gure</a:t>
            </a:r>
            <a:r>
              <a:rPr sz="3200" spc="-2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1-8.</a:t>
            </a:r>
            <a:r>
              <a:rPr sz="3200" spc="-1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Example</a:t>
            </a:r>
            <a:r>
              <a:rPr sz="3200" spc="-2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primitives</a:t>
            </a:r>
            <a:r>
              <a:rPr sz="3200" spc="-3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for</a:t>
            </a:r>
            <a:r>
              <a:rPr sz="3200" spc="-15" dirty="0">
                <a:latin typeface="Times New Roman"/>
                <a:cs typeface="Times New Roman"/>
              </a:rPr>
              <a:t> </a:t>
            </a:r>
            <a:r>
              <a:rPr sz="3200" spc="-10" dirty="0">
                <a:latin typeface="Times New Roman"/>
                <a:cs typeface="Times New Roman"/>
              </a:rPr>
              <a:t>transactions.</a:t>
            </a:r>
            <a:endParaRPr sz="3200">
              <a:latin typeface="Times New Roman"/>
              <a:cs typeface="Times New Roman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83994" y="2594753"/>
            <a:ext cx="8375904" cy="254203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983994" y="5222544"/>
            <a:ext cx="74752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933575" algn="l"/>
              </a:tabLst>
            </a:pPr>
            <a:r>
              <a:rPr sz="2800" dirty="0">
                <a:latin typeface="Arial MT"/>
                <a:cs typeface="Arial MT"/>
              </a:rPr>
              <a:t>Figure</a:t>
            </a:r>
            <a:r>
              <a:rPr sz="2800" spc="-70" dirty="0">
                <a:latin typeface="Arial MT"/>
                <a:cs typeface="Arial MT"/>
              </a:rPr>
              <a:t> </a:t>
            </a:r>
            <a:r>
              <a:rPr sz="2800" spc="-10" dirty="0">
                <a:latin typeface="Arial MT"/>
                <a:cs typeface="Arial MT"/>
              </a:rPr>
              <a:t>1-</a:t>
            </a:r>
            <a:r>
              <a:rPr sz="2800" spc="-25" dirty="0">
                <a:latin typeface="Arial MT"/>
                <a:cs typeface="Arial MT"/>
              </a:rPr>
              <a:t>8.</a:t>
            </a:r>
            <a:r>
              <a:rPr sz="2800" dirty="0">
                <a:latin typeface="Arial MT"/>
                <a:cs typeface="Arial MT"/>
              </a:rPr>
              <a:t>	Example</a:t>
            </a:r>
            <a:r>
              <a:rPr sz="2800" spc="-6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primitives</a:t>
            </a:r>
            <a:r>
              <a:rPr sz="2800" spc="-70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for</a:t>
            </a:r>
            <a:r>
              <a:rPr sz="2800" spc="-70" dirty="0">
                <a:latin typeface="Arial MT"/>
                <a:cs typeface="Arial MT"/>
              </a:rPr>
              <a:t> </a:t>
            </a:r>
            <a:r>
              <a:rPr sz="2800" spc="-10" dirty="0">
                <a:latin typeface="Arial MT"/>
                <a:cs typeface="Arial MT"/>
              </a:rPr>
              <a:t>transactions</a:t>
            </a:r>
            <a:endParaRPr sz="28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48259" rIns="0" bIns="0" rtlCol="0">
            <a:spAutoFit/>
          </a:bodyPr>
          <a:lstStyle/>
          <a:p>
            <a:pPr marL="246507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Transactions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spc="-25" dirty="0"/>
              <a:t>21</a:t>
            </a:fld>
            <a:endParaRPr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993139" y="2001138"/>
            <a:ext cx="9700260" cy="20745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495300" indent="-343535">
              <a:lnSpc>
                <a:spcPct val="100000"/>
              </a:lnSpc>
              <a:spcBef>
                <a:spcPts val="105"/>
              </a:spcBef>
              <a:buChar char="•"/>
              <a:tabLst>
                <a:tab pos="355600" algn="l"/>
              </a:tabLst>
            </a:pPr>
            <a:r>
              <a:rPr sz="3200" dirty="0">
                <a:latin typeface="Times New Roman"/>
                <a:cs typeface="Times New Roman"/>
              </a:rPr>
              <a:t>Transaction</a:t>
            </a:r>
            <a:r>
              <a:rPr sz="3200" spc="-5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processing</a:t>
            </a:r>
            <a:r>
              <a:rPr sz="3200" spc="-5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may</a:t>
            </a:r>
            <a:r>
              <a:rPr sz="3200" spc="-2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be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centralized</a:t>
            </a:r>
            <a:r>
              <a:rPr sz="3200" spc="-40" dirty="0">
                <a:latin typeface="Times New Roman"/>
                <a:cs typeface="Times New Roman"/>
              </a:rPr>
              <a:t> </a:t>
            </a:r>
            <a:r>
              <a:rPr sz="3200" spc="-10" dirty="0">
                <a:latin typeface="Times New Roman"/>
                <a:cs typeface="Times New Roman"/>
              </a:rPr>
              <a:t>(traditional </a:t>
            </a:r>
            <a:r>
              <a:rPr sz="3200" dirty="0">
                <a:latin typeface="Times New Roman"/>
                <a:cs typeface="Times New Roman"/>
              </a:rPr>
              <a:t>client/server</a:t>
            </a:r>
            <a:r>
              <a:rPr sz="3200" spc="-6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system)</a:t>
            </a:r>
            <a:r>
              <a:rPr sz="3200" spc="-3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or</a:t>
            </a:r>
            <a:r>
              <a:rPr sz="3200" spc="-15" dirty="0">
                <a:latin typeface="Times New Roman"/>
                <a:cs typeface="Times New Roman"/>
              </a:rPr>
              <a:t> </a:t>
            </a:r>
            <a:r>
              <a:rPr sz="3200" spc="-10" dirty="0">
                <a:latin typeface="Times New Roman"/>
                <a:cs typeface="Times New Roman"/>
              </a:rPr>
              <a:t>distributed.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3535">
              <a:lnSpc>
                <a:spcPct val="100000"/>
              </a:lnSpc>
              <a:spcBef>
                <a:spcPts val="765"/>
              </a:spcBef>
              <a:buChar char="•"/>
              <a:tabLst>
                <a:tab pos="355600" algn="l"/>
              </a:tabLst>
            </a:pPr>
            <a:r>
              <a:rPr sz="3200" dirty="0">
                <a:latin typeface="Times New Roman"/>
                <a:cs typeface="Times New Roman"/>
              </a:rPr>
              <a:t>A</a:t>
            </a:r>
            <a:r>
              <a:rPr sz="3200" spc="-1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distributed</a:t>
            </a:r>
            <a:r>
              <a:rPr sz="3200" spc="-3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database</a:t>
            </a:r>
            <a:r>
              <a:rPr sz="3200" spc="-3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is</a:t>
            </a:r>
            <a:r>
              <a:rPr sz="3200" spc="-1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one</a:t>
            </a:r>
            <a:r>
              <a:rPr sz="3200" spc="-2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in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which</a:t>
            </a:r>
            <a:r>
              <a:rPr sz="3200" spc="-3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the</a:t>
            </a:r>
            <a:r>
              <a:rPr sz="3200" spc="5" dirty="0">
                <a:latin typeface="Times New Roman"/>
                <a:cs typeface="Times New Roman"/>
              </a:rPr>
              <a:t> </a:t>
            </a:r>
            <a:r>
              <a:rPr sz="3200" i="1" dirty="0">
                <a:latin typeface="Times New Roman"/>
                <a:cs typeface="Times New Roman"/>
              </a:rPr>
              <a:t>data</a:t>
            </a:r>
            <a:r>
              <a:rPr sz="3200" i="1" spc="-20" dirty="0">
                <a:latin typeface="Times New Roman"/>
                <a:cs typeface="Times New Roman"/>
              </a:rPr>
              <a:t> </a:t>
            </a:r>
            <a:r>
              <a:rPr sz="3200" i="1" dirty="0">
                <a:latin typeface="Times New Roman"/>
                <a:cs typeface="Times New Roman"/>
              </a:rPr>
              <a:t>storage</a:t>
            </a:r>
            <a:r>
              <a:rPr sz="3200" i="1" spc="-2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Times New Roman"/>
                <a:cs typeface="Times New Roman"/>
              </a:rPr>
              <a:t>is </a:t>
            </a:r>
            <a:r>
              <a:rPr sz="3200" dirty="0">
                <a:latin typeface="Times New Roman"/>
                <a:cs typeface="Times New Roman"/>
              </a:rPr>
              <a:t>distributed</a:t>
            </a:r>
            <a:r>
              <a:rPr sz="3200" spc="-5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–</a:t>
            </a:r>
            <a:r>
              <a:rPr sz="3200" spc="-2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connected</a:t>
            </a:r>
            <a:r>
              <a:rPr sz="3200" spc="-5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to</a:t>
            </a:r>
            <a:r>
              <a:rPr sz="3200" spc="-2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separate</a:t>
            </a:r>
            <a:r>
              <a:rPr sz="3200" spc="-35" dirty="0">
                <a:latin typeface="Times New Roman"/>
                <a:cs typeface="Times New Roman"/>
              </a:rPr>
              <a:t> </a:t>
            </a:r>
            <a:r>
              <a:rPr sz="3200" spc="-10" dirty="0">
                <a:latin typeface="Times New Roman"/>
                <a:cs typeface="Times New Roman"/>
              </a:rPr>
              <a:t>processors.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48259" rIns="0" bIns="0" rtlCol="0">
            <a:spAutoFit/>
          </a:bodyPr>
          <a:lstStyle/>
          <a:p>
            <a:pPr marL="1620520">
              <a:lnSpc>
                <a:spcPct val="100000"/>
              </a:lnSpc>
              <a:spcBef>
                <a:spcPts val="105"/>
              </a:spcBef>
            </a:pPr>
            <a:r>
              <a:rPr dirty="0"/>
              <a:t>Nested</a:t>
            </a:r>
            <a:r>
              <a:rPr spc="-35" dirty="0"/>
              <a:t> </a:t>
            </a:r>
            <a:r>
              <a:rPr spc="-10" dirty="0"/>
              <a:t>Transactions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spc="-25" dirty="0"/>
              <a:t>22</a:t>
            </a:fld>
            <a:endParaRPr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993139" y="2001138"/>
            <a:ext cx="9424670" cy="38919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736600" indent="-343535">
              <a:lnSpc>
                <a:spcPct val="100000"/>
              </a:lnSpc>
              <a:spcBef>
                <a:spcPts val="105"/>
              </a:spcBef>
              <a:buChar char="•"/>
              <a:tabLst>
                <a:tab pos="355600" algn="l"/>
              </a:tabLst>
            </a:pPr>
            <a:r>
              <a:rPr sz="3200" dirty="0">
                <a:latin typeface="Times New Roman"/>
                <a:cs typeface="Times New Roman"/>
              </a:rPr>
              <a:t>A</a:t>
            </a:r>
            <a:r>
              <a:rPr sz="3200" spc="-2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nested</a:t>
            </a:r>
            <a:r>
              <a:rPr sz="3200" spc="-3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transaction</a:t>
            </a:r>
            <a:r>
              <a:rPr sz="3200" spc="-5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is</a:t>
            </a:r>
            <a:r>
              <a:rPr sz="3200" spc="-2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a</a:t>
            </a:r>
            <a:r>
              <a:rPr sz="3200" spc="-2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transaction</a:t>
            </a:r>
            <a:r>
              <a:rPr sz="3200" spc="-4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within</a:t>
            </a:r>
            <a:r>
              <a:rPr sz="3200" spc="-50" dirty="0">
                <a:latin typeface="Times New Roman"/>
                <a:cs typeface="Times New Roman"/>
              </a:rPr>
              <a:t> </a:t>
            </a:r>
            <a:r>
              <a:rPr sz="3200" spc="-10" dirty="0">
                <a:latin typeface="Times New Roman"/>
                <a:cs typeface="Times New Roman"/>
              </a:rPr>
              <a:t>another </a:t>
            </a:r>
            <a:r>
              <a:rPr sz="3200" dirty="0">
                <a:latin typeface="Times New Roman"/>
                <a:cs typeface="Times New Roman"/>
              </a:rPr>
              <a:t>transaction</a:t>
            </a:r>
            <a:r>
              <a:rPr sz="3200" spc="-3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(a</a:t>
            </a:r>
            <a:r>
              <a:rPr sz="3200" spc="-2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sub-</a:t>
            </a:r>
            <a:r>
              <a:rPr sz="3200" spc="-10" dirty="0">
                <a:latin typeface="Times New Roman"/>
                <a:cs typeface="Times New Roman"/>
              </a:rPr>
              <a:t>transaction)</a:t>
            </a:r>
            <a:endParaRPr sz="3200">
              <a:latin typeface="Times New Roman"/>
              <a:cs typeface="Times New Roman"/>
            </a:endParaRPr>
          </a:p>
          <a:p>
            <a:pPr marL="755015" marR="5080" lvl="1" indent="-285750">
              <a:lnSpc>
                <a:spcPct val="100000"/>
              </a:lnSpc>
              <a:spcBef>
                <a:spcPts val="675"/>
              </a:spcBef>
              <a:buChar char="–"/>
              <a:tabLst>
                <a:tab pos="756285" algn="l"/>
              </a:tabLst>
            </a:pPr>
            <a:r>
              <a:rPr sz="2800" dirty="0">
                <a:latin typeface="Times New Roman"/>
                <a:cs typeface="Times New Roman"/>
              </a:rPr>
              <a:t>Example:</a:t>
            </a:r>
            <a:r>
              <a:rPr sz="2800" spc="-4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a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transaction</a:t>
            </a:r>
            <a:r>
              <a:rPr sz="2800" spc="-6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may</a:t>
            </a:r>
            <a:r>
              <a:rPr sz="2800" spc="-3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ask</a:t>
            </a:r>
            <a:r>
              <a:rPr sz="2800" spc="-4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for</a:t>
            </a:r>
            <a:r>
              <a:rPr sz="2800" spc="-4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two</a:t>
            </a:r>
            <a:r>
              <a:rPr sz="2800" spc="-4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things</a:t>
            </a:r>
            <a:r>
              <a:rPr sz="2800" spc="-4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(e.g.,</a:t>
            </a:r>
            <a:r>
              <a:rPr sz="2800" spc="-4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airline 	</a:t>
            </a:r>
            <a:r>
              <a:rPr sz="2800" dirty="0">
                <a:latin typeface="Times New Roman"/>
                <a:cs typeface="Times New Roman"/>
              </a:rPr>
              <a:t>reservation</a:t>
            </a:r>
            <a:r>
              <a:rPr sz="2800" spc="-5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info</a:t>
            </a:r>
            <a:r>
              <a:rPr sz="2800" spc="-5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+</a:t>
            </a:r>
            <a:r>
              <a:rPr sz="2800" spc="-4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hotel</a:t>
            </a:r>
            <a:r>
              <a:rPr sz="2800" spc="-6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info)</a:t>
            </a:r>
            <a:r>
              <a:rPr sz="2800" spc="-5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which</a:t>
            </a:r>
            <a:r>
              <a:rPr sz="2800" spc="-5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would</a:t>
            </a:r>
            <a:r>
              <a:rPr sz="2800" spc="-5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spawn</a:t>
            </a:r>
            <a:r>
              <a:rPr sz="2800" spc="-4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two</a:t>
            </a:r>
            <a:r>
              <a:rPr sz="2800" spc="-4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nested 	transactions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765"/>
              </a:spcBef>
              <a:buChar char="•"/>
              <a:tabLst>
                <a:tab pos="355600" algn="l"/>
              </a:tabLst>
            </a:pPr>
            <a:r>
              <a:rPr sz="3200" dirty="0">
                <a:latin typeface="Times New Roman"/>
                <a:cs typeface="Times New Roman"/>
              </a:rPr>
              <a:t>Primary</a:t>
            </a:r>
            <a:r>
              <a:rPr sz="3200" spc="-3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transaction</a:t>
            </a:r>
            <a:r>
              <a:rPr sz="3200" spc="-3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waits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for</a:t>
            </a:r>
            <a:r>
              <a:rPr sz="3200" spc="-2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the</a:t>
            </a:r>
            <a:r>
              <a:rPr sz="3200" spc="-10" dirty="0">
                <a:latin typeface="Times New Roman"/>
                <a:cs typeface="Times New Roman"/>
              </a:rPr>
              <a:t> results.</a:t>
            </a:r>
            <a:endParaRPr sz="3200">
              <a:latin typeface="Times New Roman"/>
              <a:cs typeface="Times New Roman"/>
            </a:endParaRPr>
          </a:p>
          <a:p>
            <a:pPr marL="755015" marR="135255" lvl="1" indent="-285750">
              <a:lnSpc>
                <a:spcPct val="100000"/>
              </a:lnSpc>
              <a:spcBef>
                <a:spcPts val="675"/>
              </a:spcBef>
              <a:buChar char="–"/>
              <a:tabLst>
                <a:tab pos="756285" algn="l"/>
              </a:tabLst>
            </a:pPr>
            <a:r>
              <a:rPr sz="2800" dirty="0">
                <a:latin typeface="Times New Roman"/>
                <a:cs typeface="Times New Roman"/>
              </a:rPr>
              <a:t>While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children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are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active</a:t>
            </a:r>
            <a:r>
              <a:rPr sz="2800" spc="-3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parent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may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only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abort,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commit,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Times New Roman"/>
                <a:cs typeface="Times New Roman"/>
              </a:rPr>
              <a:t>or 	</a:t>
            </a:r>
            <a:r>
              <a:rPr sz="2800" dirty="0">
                <a:latin typeface="Times New Roman"/>
                <a:cs typeface="Times New Roman"/>
              </a:rPr>
              <a:t>spawn</a:t>
            </a:r>
            <a:r>
              <a:rPr sz="2800" spc="-6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other</a:t>
            </a:r>
            <a:r>
              <a:rPr sz="2800" spc="-6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children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5745">
              <a:lnSpc>
                <a:spcPct val="100000"/>
              </a:lnSpc>
              <a:spcBef>
                <a:spcPts val="105"/>
              </a:spcBef>
            </a:pPr>
            <a:r>
              <a:rPr dirty="0"/>
              <a:t>Transaction</a:t>
            </a:r>
            <a:r>
              <a:rPr spc="-25" dirty="0"/>
              <a:t> </a:t>
            </a:r>
            <a:r>
              <a:rPr dirty="0"/>
              <a:t>Processing</a:t>
            </a:r>
            <a:r>
              <a:rPr spc="-35" dirty="0"/>
              <a:t> </a:t>
            </a:r>
            <a:r>
              <a:rPr spc="-10" dirty="0"/>
              <a:t>Systems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spc="-25" dirty="0"/>
              <a:t>23</a:t>
            </a:fld>
            <a:endParaRPr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993139" y="1952370"/>
            <a:ext cx="473265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Times New Roman"/>
                <a:cs typeface="Times New Roman"/>
              </a:rPr>
              <a:t>Figure:</a:t>
            </a:r>
            <a:r>
              <a:rPr sz="3200" spc="-5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A</a:t>
            </a:r>
            <a:r>
              <a:rPr sz="3200" spc="-1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nested</a:t>
            </a:r>
            <a:r>
              <a:rPr sz="3200" spc="-25" dirty="0">
                <a:latin typeface="Times New Roman"/>
                <a:cs typeface="Times New Roman"/>
              </a:rPr>
              <a:t> </a:t>
            </a:r>
            <a:r>
              <a:rPr sz="3200" spc="-10" dirty="0">
                <a:latin typeface="Times New Roman"/>
                <a:cs typeface="Times New Roman"/>
              </a:rPr>
              <a:t>transaction.</a:t>
            </a:r>
            <a:endParaRPr sz="32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92774" y="1797318"/>
            <a:ext cx="5132832" cy="421843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48259" rIns="0" bIns="0" rtlCol="0">
            <a:spAutoFit/>
          </a:bodyPr>
          <a:lstStyle/>
          <a:p>
            <a:pPr marL="827405">
              <a:lnSpc>
                <a:spcPct val="100000"/>
              </a:lnSpc>
              <a:spcBef>
                <a:spcPts val="105"/>
              </a:spcBef>
            </a:pPr>
            <a:r>
              <a:rPr dirty="0"/>
              <a:t>Implementing</a:t>
            </a:r>
            <a:r>
              <a:rPr spc="-5" dirty="0"/>
              <a:t> </a:t>
            </a:r>
            <a:r>
              <a:rPr spc="-10" dirty="0"/>
              <a:t>Transactions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spc="-25" dirty="0"/>
              <a:t>24</a:t>
            </a:fld>
            <a:endParaRPr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993139" y="1904212"/>
            <a:ext cx="10044430" cy="349504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5600" algn="l"/>
              </a:tabLst>
            </a:pPr>
            <a:r>
              <a:rPr sz="3200" dirty="0">
                <a:latin typeface="Times New Roman"/>
                <a:cs typeface="Times New Roman"/>
              </a:rPr>
              <a:t>Conceptually,</a:t>
            </a:r>
            <a:r>
              <a:rPr sz="3200" spc="-6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private</a:t>
            </a:r>
            <a:r>
              <a:rPr sz="3200" spc="-3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copy</a:t>
            </a:r>
            <a:r>
              <a:rPr sz="3200" spc="-4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of</a:t>
            </a:r>
            <a:r>
              <a:rPr sz="3200" spc="-1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all</a:t>
            </a:r>
            <a:r>
              <a:rPr sz="3200" spc="-3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Times New Roman"/>
                <a:cs typeface="Times New Roman"/>
              </a:rPr>
              <a:t>data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385"/>
              </a:spcBef>
              <a:buChar char="•"/>
              <a:tabLst>
                <a:tab pos="355600" algn="l"/>
              </a:tabLst>
            </a:pPr>
            <a:r>
              <a:rPr sz="3200" dirty="0">
                <a:latin typeface="Times New Roman"/>
                <a:cs typeface="Times New Roman"/>
              </a:rPr>
              <a:t>Actually,</a:t>
            </a:r>
            <a:r>
              <a:rPr sz="3200" spc="-4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usually</a:t>
            </a:r>
            <a:r>
              <a:rPr sz="3200" spc="-3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based</a:t>
            </a:r>
            <a:r>
              <a:rPr sz="3200" spc="-3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on</a:t>
            </a:r>
            <a:r>
              <a:rPr sz="3200" spc="-3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Times New Roman"/>
                <a:cs typeface="Times New Roman"/>
              </a:rPr>
              <a:t>logs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385"/>
              </a:spcBef>
              <a:buChar char="•"/>
              <a:tabLst>
                <a:tab pos="355600" algn="l"/>
              </a:tabLst>
            </a:pPr>
            <a:r>
              <a:rPr sz="3200" dirty="0">
                <a:latin typeface="Times New Roman"/>
                <a:cs typeface="Times New Roman"/>
              </a:rPr>
              <a:t>Multiple</a:t>
            </a:r>
            <a:r>
              <a:rPr sz="3200" spc="-4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sub-transactions</a:t>
            </a:r>
            <a:r>
              <a:rPr sz="3200" spc="-5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–</a:t>
            </a:r>
            <a:r>
              <a:rPr sz="3200" spc="-2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commit,</a:t>
            </a:r>
            <a:r>
              <a:rPr sz="3200" spc="-50" dirty="0">
                <a:latin typeface="Times New Roman"/>
                <a:cs typeface="Times New Roman"/>
              </a:rPr>
              <a:t> </a:t>
            </a:r>
            <a:r>
              <a:rPr sz="3200" spc="-10" dirty="0">
                <a:latin typeface="Times New Roman"/>
                <a:cs typeface="Times New Roman"/>
              </a:rPr>
              <a:t>abort</a:t>
            </a:r>
            <a:endParaRPr sz="3200">
              <a:latin typeface="Times New Roman"/>
              <a:cs typeface="Times New Roman"/>
            </a:endParaRPr>
          </a:p>
          <a:p>
            <a:pPr marL="755650" lvl="1" indent="-285750">
              <a:lnSpc>
                <a:spcPct val="100000"/>
              </a:lnSpc>
              <a:spcBef>
                <a:spcPts val="340"/>
              </a:spcBef>
              <a:buChar char="–"/>
              <a:tabLst>
                <a:tab pos="755650" algn="l"/>
              </a:tabLst>
            </a:pPr>
            <a:r>
              <a:rPr sz="2800" dirty="0">
                <a:latin typeface="Times New Roman"/>
                <a:cs typeface="Times New Roman"/>
              </a:rPr>
              <a:t>Durability</a:t>
            </a:r>
            <a:r>
              <a:rPr sz="2800" spc="-3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is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a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characteristic</a:t>
            </a:r>
            <a:r>
              <a:rPr sz="2800" spc="-4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of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top-</a:t>
            </a:r>
            <a:r>
              <a:rPr sz="2800" dirty="0">
                <a:latin typeface="Times New Roman"/>
                <a:cs typeface="Times New Roman"/>
              </a:rPr>
              <a:t>level</a:t>
            </a:r>
            <a:r>
              <a:rPr sz="2800" spc="-5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transactions</a:t>
            </a:r>
            <a:r>
              <a:rPr sz="2800" spc="-50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Times New Roman"/>
                <a:cs typeface="Times New Roman"/>
              </a:rPr>
              <a:t>only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380"/>
              </a:spcBef>
              <a:buChar char="•"/>
              <a:tabLst>
                <a:tab pos="355600" algn="l"/>
              </a:tabLst>
            </a:pPr>
            <a:r>
              <a:rPr sz="3200" dirty="0">
                <a:latin typeface="Times New Roman"/>
                <a:cs typeface="Times New Roman"/>
              </a:rPr>
              <a:t>Nested</a:t>
            </a:r>
            <a:r>
              <a:rPr sz="3200" spc="-3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transactions</a:t>
            </a:r>
            <a:r>
              <a:rPr sz="3200" spc="-4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are</a:t>
            </a:r>
            <a:r>
              <a:rPr sz="3200" spc="-1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suitable</a:t>
            </a:r>
            <a:r>
              <a:rPr sz="3200" spc="-3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for</a:t>
            </a:r>
            <a:r>
              <a:rPr sz="3200" spc="-3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distributed</a:t>
            </a:r>
            <a:r>
              <a:rPr sz="3200" spc="-50" dirty="0">
                <a:latin typeface="Times New Roman"/>
                <a:cs typeface="Times New Roman"/>
              </a:rPr>
              <a:t> </a:t>
            </a:r>
            <a:r>
              <a:rPr sz="3200" spc="-10" dirty="0">
                <a:latin typeface="Times New Roman"/>
                <a:cs typeface="Times New Roman"/>
              </a:rPr>
              <a:t>systems</a:t>
            </a:r>
            <a:endParaRPr sz="3200">
              <a:latin typeface="Times New Roman"/>
              <a:cs typeface="Times New Roman"/>
            </a:endParaRPr>
          </a:p>
          <a:p>
            <a:pPr marL="755015" marR="5080" lvl="1" indent="-285750">
              <a:lnSpc>
                <a:spcPts val="3020"/>
              </a:lnSpc>
              <a:spcBef>
                <a:spcPts val="725"/>
              </a:spcBef>
              <a:buChar char="–"/>
              <a:tabLst>
                <a:tab pos="756285" algn="l"/>
              </a:tabLst>
            </a:pPr>
            <a:r>
              <a:rPr sz="2800" dirty="0">
                <a:latin typeface="Times New Roman"/>
                <a:cs typeface="Times New Roman"/>
              </a:rPr>
              <a:t>Transaction</a:t>
            </a:r>
            <a:r>
              <a:rPr sz="2800" spc="-4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processing</a:t>
            </a:r>
            <a:r>
              <a:rPr sz="2800" spc="-4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monitor</a:t>
            </a:r>
            <a:r>
              <a:rPr sz="2800" spc="-5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may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interface</a:t>
            </a:r>
            <a:r>
              <a:rPr sz="2800" spc="-4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between</a:t>
            </a:r>
            <a:r>
              <a:rPr sz="2800" spc="-4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client</a:t>
            </a:r>
            <a:r>
              <a:rPr sz="2800" spc="-45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Times New Roman"/>
                <a:cs typeface="Times New Roman"/>
              </a:rPr>
              <a:t>and 	</a:t>
            </a:r>
            <a:r>
              <a:rPr sz="2800" dirty="0">
                <a:latin typeface="Times New Roman"/>
                <a:cs typeface="Times New Roman"/>
              </a:rPr>
              <a:t>multiple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data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bases.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80517" rIns="0" bIns="0" rtlCol="0">
            <a:spAutoFit/>
          </a:bodyPr>
          <a:lstStyle/>
          <a:p>
            <a:pPr marL="407034">
              <a:lnSpc>
                <a:spcPct val="100000"/>
              </a:lnSpc>
              <a:spcBef>
                <a:spcPts val="95"/>
              </a:spcBef>
            </a:pPr>
            <a:r>
              <a:rPr sz="4000" dirty="0"/>
              <a:t>Enterprise</a:t>
            </a:r>
            <a:r>
              <a:rPr sz="4000" spc="-170" dirty="0"/>
              <a:t> </a:t>
            </a:r>
            <a:r>
              <a:rPr sz="4000" dirty="0"/>
              <a:t>Application</a:t>
            </a:r>
            <a:r>
              <a:rPr sz="4000" spc="-185" dirty="0"/>
              <a:t> </a:t>
            </a:r>
            <a:r>
              <a:rPr sz="4000" spc="-10" dirty="0"/>
              <a:t>Integration</a:t>
            </a:r>
            <a:endParaRPr sz="400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spc="-25" dirty="0"/>
              <a:t>25</a:t>
            </a:fld>
            <a:endParaRPr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993139" y="1916709"/>
            <a:ext cx="9748520" cy="3293745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70"/>
              </a:spcBef>
              <a:buChar char="•"/>
              <a:tabLst>
                <a:tab pos="355600" algn="l"/>
              </a:tabLst>
            </a:pPr>
            <a:r>
              <a:rPr sz="2800" dirty="0">
                <a:latin typeface="Times New Roman"/>
                <a:cs typeface="Times New Roman"/>
              </a:rPr>
              <a:t>Less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structured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than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transaction-</a:t>
            </a:r>
            <a:r>
              <a:rPr sz="2800" dirty="0">
                <a:latin typeface="Times New Roman"/>
                <a:cs typeface="Times New Roman"/>
              </a:rPr>
              <a:t>based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systems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75"/>
              </a:spcBef>
              <a:buChar char="•"/>
              <a:tabLst>
                <a:tab pos="355600" algn="l"/>
              </a:tabLst>
            </a:pPr>
            <a:r>
              <a:rPr sz="2800" dirty="0">
                <a:latin typeface="Times New Roman"/>
                <a:cs typeface="Times New Roman"/>
              </a:rPr>
              <a:t>EA</a:t>
            </a:r>
            <a:r>
              <a:rPr sz="2800" spc="-4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components</a:t>
            </a:r>
            <a:r>
              <a:rPr sz="2800" spc="-6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communicate</a:t>
            </a:r>
            <a:r>
              <a:rPr sz="2800" spc="-4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directly</a:t>
            </a:r>
            <a:endParaRPr sz="2800">
              <a:latin typeface="Times New Roman"/>
              <a:cs typeface="Times New Roman"/>
            </a:endParaRPr>
          </a:p>
          <a:p>
            <a:pPr marL="756285" lvl="1" indent="-286385">
              <a:lnSpc>
                <a:spcPct val="100000"/>
              </a:lnSpc>
              <a:spcBef>
                <a:spcPts val="590"/>
              </a:spcBef>
              <a:buChar char="–"/>
              <a:tabLst>
                <a:tab pos="756285" algn="l"/>
              </a:tabLst>
            </a:pPr>
            <a:r>
              <a:rPr sz="2400" dirty="0">
                <a:latin typeface="Times New Roman"/>
                <a:cs typeface="Times New Roman"/>
              </a:rPr>
              <a:t>Enterprise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applications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are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things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like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HR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data,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inventory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programs,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spc="-50" dirty="0">
                <a:latin typeface="Times New Roman"/>
                <a:cs typeface="Times New Roman"/>
              </a:rPr>
              <a:t>…</a:t>
            </a:r>
            <a:endParaRPr sz="2400">
              <a:latin typeface="Times New Roman"/>
              <a:cs typeface="Times New Roman"/>
            </a:endParaRPr>
          </a:p>
          <a:p>
            <a:pPr marL="756285" lvl="1" indent="-286385">
              <a:lnSpc>
                <a:spcPct val="100000"/>
              </a:lnSpc>
              <a:spcBef>
                <a:spcPts val="575"/>
              </a:spcBef>
              <a:buChar char="–"/>
              <a:tabLst>
                <a:tab pos="756285" algn="l"/>
              </a:tabLst>
            </a:pPr>
            <a:r>
              <a:rPr sz="2400" dirty="0">
                <a:latin typeface="Times New Roman"/>
                <a:cs typeface="Times New Roman"/>
              </a:rPr>
              <a:t>May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use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different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OSs, different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DBs but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need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to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interoperate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sometimes.</a:t>
            </a:r>
            <a:endParaRPr sz="2400">
              <a:latin typeface="Times New Roman"/>
              <a:cs typeface="Times New Roman"/>
            </a:endParaRPr>
          </a:p>
          <a:p>
            <a:pPr marL="355600" marR="479425" indent="-343535">
              <a:lnSpc>
                <a:spcPct val="100000"/>
              </a:lnSpc>
              <a:spcBef>
                <a:spcPts val="660"/>
              </a:spcBef>
              <a:buChar char="•"/>
              <a:tabLst>
                <a:tab pos="355600" algn="l"/>
              </a:tabLst>
            </a:pPr>
            <a:r>
              <a:rPr sz="2800" dirty="0">
                <a:latin typeface="Times New Roman"/>
                <a:cs typeface="Times New Roman"/>
              </a:rPr>
              <a:t>Communication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mechanisms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to</a:t>
            </a:r>
            <a:r>
              <a:rPr sz="2800" spc="-3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support</a:t>
            </a:r>
            <a:r>
              <a:rPr sz="2800" spc="-4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this</a:t>
            </a:r>
            <a:r>
              <a:rPr sz="2800" spc="-5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include</a:t>
            </a:r>
            <a:r>
              <a:rPr sz="2800" spc="-4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CORBA, </a:t>
            </a:r>
            <a:r>
              <a:rPr sz="2800" dirty="0">
                <a:latin typeface="Times New Roman"/>
                <a:cs typeface="Times New Roman"/>
              </a:rPr>
              <a:t>Remote</a:t>
            </a:r>
            <a:r>
              <a:rPr sz="2800" spc="-7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Procedure</a:t>
            </a:r>
            <a:r>
              <a:rPr sz="2800" spc="-6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Call</a:t>
            </a:r>
            <a:r>
              <a:rPr sz="2800" spc="-7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(RPC)</a:t>
            </a:r>
            <a:r>
              <a:rPr sz="2800" spc="-4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and</a:t>
            </a:r>
            <a:r>
              <a:rPr sz="2800" spc="-7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Remote</a:t>
            </a:r>
            <a:r>
              <a:rPr sz="2800" spc="-5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Method</a:t>
            </a:r>
            <a:r>
              <a:rPr sz="2800" spc="-6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Invocation (RMI)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Enterprise</a:t>
            </a:r>
            <a:r>
              <a:rPr spc="-25" dirty="0"/>
              <a:t> </a:t>
            </a:r>
            <a:r>
              <a:rPr dirty="0"/>
              <a:t>Application</a:t>
            </a:r>
            <a:r>
              <a:rPr spc="-35" dirty="0"/>
              <a:t> </a:t>
            </a:r>
            <a:r>
              <a:rPr spc="-10" dirty="0"/>
              <a:t>Integration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spc="-25" dirty="0"/>
              <a:t>26</a:t>
            </a:fld>
            <a:endParaRPr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993139" y="2004186"/>
            <a:ext cx="925322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Figure: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Middleware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as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communication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facilitator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enterprise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application integration.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08197" y="2456434"/>
            <a:ext cx="7246620" cy="389991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48259" rIns="0" bIns="0" rtlCol="0">
            <a:spAutoFit/>
          </a:bodyPr>
          <a:lstStyle/>
          <a:p>
            <a:pPr marL="478790">
              <a:lnSpc>
                <a:spcPct val="100000"/>
              </a:lnSpc>
              <a:spcBef>
                <a:spcPts val="105"/>
              </a:spcBef>
            </a:pPr>
            <a:r>
              <a:rPr dirty="0"/>
              <a:t>Distributed</a:t>
            </a:r>
            <a:r>
              <a:rPr spc="-20" dirty="0"/>
              <a:t> </a:t>
            </a:r>
            <a:r>
              <a:rPr dirty="0"/>
              <a:t>Pervasive</a:t>
            </a:r>
            <a:r>
              <a:rPr spc="-35" dirty="0"/>
              <a:t> </a:t>
            </a:r>
            <a:r>
              <a:rPr spc="-10" dirty="0"/>
              <a:t>Systems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spc="-25" dirty="0"/>
              <a:t>27</a:t>
            </a:fld>
            <a:endParaRPr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993139" y="2002662"/>
            <a:ext cx="9909175" cy="31362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255904" indent="-343535">
              <a:lnSpc>
                <a:spcPct val="100000"/>
              </a:lnSpc>
              <a:spcBef>
                <a:spcPts val="95"/>
              </a:spcBef>
              <a:buChar char="•"/>
              <a:tabLst>
                <a:tab pos="355600" algn="l"/>
              </a:tabLst>
            </a:pPr>
            <a:r>
              <a:rPr sz="2800" dirty="0">
                <a:latin typeface="Times New Roman"/>
                <a:cs typeface="Times New Roman"/>
              </a:rPr>
              <a:t>The</a:t>
            </a:r>
            <a:r>
              <a:rPr sz="2800" spc="-3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first</a:t>
            </a:r>
            <a:r>
              <a:rPr sz="2800" spc="-4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two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types</a:t>
            </a:r>
            <a:r>
              <a:rPr sz="2800" spc="-4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of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systems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are</a:t>
            </a:r>
            <a:r>
              <a:rPr sz="2800" spc="-3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characterized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by</a:t>
            </a:r>
            <a:r>
              <a:rPr sz="2800" spc="-3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their</a:t>
            </a:r>
            <a:r>
              <a:rPr sz="2800" spc="-4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stability: </a:t>
            </a:r>
            <a:r>
              <a:rPr sz="2800" dirty="0">
                <a:latin typeface="Times New Roman"/>
                <a:cs typeface="Times New Roman"/>
              </a:rPr>
              <a:t>nodes</a:t>
            </a:r>
            <a:r>
              <a:rPr sz="2800" spc="-4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and</a:t>
            </a:r>
            <a:r>
              <a:rPr sz="2800" spc="-3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network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connections</a:t>
            </a:r>
            <a:r>
              <a:rPr sz="2800" spc="-5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are</a:t>
            </a:r>
            <a:r>
              <a:rPr sz="2800" spc="-4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more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or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less</a:t>
            </a:r>
            <a:r>
              <a:rPr sz="2800" spc="-4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fixed</a:t>
            </a:r>
            <a:endParaRPr sz="2800">
              <a:latin typeface="Times New Roman"/>
              <a:cs typeface="Times New Roman"/>
            </a:endParaRPr>
          </a:p>
          <a:p>
            <a:pPr marL="355600" marR="5080" indent="-343535">
              <a:lnSpc>
                <a:spcPct val="100000"/>
              </a:lnSpc>
              <a:spcBef>
                <a:spcPts val="670"/>
              </a:spcBef>
              <a:buChar char="•"/>
              <a:tabLst>
                <a:tab pos="355600" algn="l"/>
              </a:tabLst>
            </a:pPr>
            <a:r>
              <a:rPr sz="2800" dirty="0">
                <a:latin typeface="Times New Roman"/>
                <a:cs typeface="Times New Roman"/>
              </a:rPr>
              <a:t>This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type</a:t>
            </a:r>
            <a:r>
              <a:rPr sz="2800" spc="-4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of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system</a:t>
            </a:r>
            <a:r>
              <a:rPr sz="2800" spc="-3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is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likely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to</a:t>
            </a:r>
            <a:r>
              <a:rPr sz="2800" spc="-3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incorporate</a:t>
            </a:r>
            <a:r>
              <a:rPr sz="2800" spc="-4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small,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battery-</a:t>
            </a:r>
            <a:r>
              <a:rPr sz="2800" spc="-10" dirty="0">
                <a:latin typeface="Times New Roman"/>
                <a:cs typeface="Times New Roman"/>
              </a:rPr>
              <a:t>powered, </a:t>
            </a:r>
            <a:r>
              <a:rPr sz="2800" dirty="0">
                <a:latin typeface="Times New Roman"/>
                <a:cs typeface="Times New Roman"/>
              </a:rPr>
              <a:t>mobile</a:t>
            </a:r>
            <a:r>
              <a:rPr sz="2800" spc="-5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devices</a:t>
            </a:r>
            <a:endParaRPr sz="2800">
              <a:latin typeface="Times New Roman"/>
              <a:cs typeface="Times New Roman"/>
            </a:endParaRPr>
          </a:p>
          <a:p>
            <a:pPr marL="756285" lvl="1" indent="-286385">
              <a:lnSpc>
                <a:spcPct val="100000"/>
              </a:lnSpc>
              <a:spcBef>
                <a:spcPts val="595"/>
              </a:spcBef>
              <a:buChar char="–"/>
              <a:tabLst>
                <a:tab pos="756285" algn="l"/>
              </a:tabLst>
            </a:pPr>
            <a:r>
              <a:rPr sz="2400" dirty="0">
                <a:latin typeface="Times New Roman"/>
                <a:cs typeface="Times New Roman"/>
              </a:rPr>
              <a:t>Home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systems</a:t>
            </a:r>
            <a:endParaRPr sz="2400">
              <a:latin typeface="Times New Roman"/>
              <a:cs typeface="Times New Roman"/>
            </a:endParaRPr>
          </a:p>
          <a:p>
            <a:pPr marL="756285" lvl="1" indent="-286385">
              <a:lnSpc>
                <a:spcPct val="100000"/>
              </a:lnSpc>
              <a:spcBef>
                <a:spcPts val="575"/>
              </a:spcBef>
              <a:buChar char="–"/>
              <a:tabLst>
                <a:tab pos="756285" algn="l"/>
              </a:tabLst>
            </a:pPr>
            <a:r>
              <a:rPr sz="2400" dirty="0">
                <a:latin typeface="Times New Roman"/>
                <a:cs typeface="Times New Roman"/>
              </a:rPr>
              <a:t>Electronic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health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care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systems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–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patient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monitoring</a:t>
            </a:r>
            <a:endParaRPr sz="2400">
              <a:latin typeface="Times New Roman"/>
              <a:cs typeface="Times New Roman"/>
            </a:endParaRPr>
          </a:p>
          <a:p>
            <a:pPr marL="756285" lvl="1" indent="-286385">
              <a:lnSpc>
                <a:spcPct val="100000"/>
              </a:lnSpc>
              <a:spcBef>
                <a:spcPts val="580"/>
              </a:spcBef>
              <a:buChar char="–"/>
              <a:tabLst>
                <a:tab pos="756285" algn="l"/>
              </a:tabLst>
            </a:pPr>
            <a:r>
              <a:rPr sz="2400" dirty="0">
                <a:latin typeface="Times New Roman"/>
                <a:cs typeface="Times New Roman"/>
              </a:rPr>
              <a:t>Sensor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networks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–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data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collection,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surveillance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48259" rIns="0" bIns="0" rtlCol="0">
            <a:spAutoFit/>
          </a:bodyPr>
          <a:lstStyle/>
          <a:p>
            <a:pPr marL="2318385">
              <a:lnSpc>
                <a:spcPct val="100000"/>
              </a:lnSpc>
              <a:spcBef>
                <a:spcPts val="105"/>
              </a:spcBef>
            </a:pPr>
            <a:r>
              <a:rPr dirty="0"/>
              <a:t>Home</a:t>
            </a:r>
            <a:r>
              <a:rPr spc="-25" dirty="0"/>
              <a:t> </a:t>
            </a:r>
            <a:r>
              <a:rPr spc="-10" dirty="0"/>
              <a:t>System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spc="-25" dirty="0"/>
              <a:t>28</a:t>
            </a:fld>
            <a:endParaRPr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993139" y="2001138"/>
            <a:ext cx="9878695" cy="2965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267970" indent="-343535">
              <a:lnSpc>
                <a:spcPct val="100000"/>
              </a:lnSpc>
              <a:spcBef>
                <a:spcPts val="105"/>
              </a:spcBef>
              <a:buChar char="•"/>
              <a:tabLst>
                <a:tab pos="355600" algn="l"/>
              </a:tabLst>
            </a:pPr>
            <a:r>
              <a:rPr sz="3200" dirty="0">
                <a:latin typeface="Times New Roman"/>
                <a:cs typeface="Times New Roman"/>
              </a:rPr>
              <a:t>Built</a:t>
            </a:r>
            <a:r>
              <a:rPr sz="3200" spc="-2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around</a:t>
            </a:r>
            <a:r>
              <a:rPr sz="3200" spc="-5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one</a:t>
            </a:r>
            <a:r>
              <a:rPr sz="3200" spc="-2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or</a:t>
            </a:r>
            <a:r>
              <a:rPr sz="3200" spc="-1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more</a:t>
            </a:r>
            <a:r>
              <a:rPr sz="3200" spc="-2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PCs,</a:t>
            </a:r>
            <a:r>
              <a:rPr sz="3200" spc="-2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but</a:t>
            </a:r>
            <a:r>
              <a:rPr sz="3200" spc="-3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can</a:t>
            </a:r>
            <a:r>
              <a:rPr sz="3200" spc="-1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also</a:t>
            </a:r>
            <a:r>
              <a:rPr sz="3200" spc="-1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include</a:t>
            </a:r>
            <a:r>
              <a:rPr sz="3200" spc="-30" dirty="0">
                <a:latin typeface="Times New Roman"/>
                <a:cs typeface="Times New Roman"/>
              </a:rPr>
              <a:t> </a:t>
            </a:r>
            <a:r>
              <a:rPr sz="3200" spc="-10" dirty="0">
                <a:latin typeface="Times New Roman"/>
                <a:cs typeface="Times New Roman"/>
              </a:rPr>
              <a:t>other </a:t>
            </a:r>
            <a:r>
              <a:rPr sz="3200" dirty="0">
                <a:latin typeface="Times New Roman"/>
                <a:cs typeface="Times New Roman"/>
              </a:rPr>
              <a:t>electronic</a:t>
            </a:r>
            <a:r>
              <a:rPr sz="3200" spc="-95" dirty="0">
                <a:latin typeface="Times New Roman"/>
                <a:cs typeface="Times New Roman"/>
              </a:rPr>
              <a:t> </a:t>
            </a:r>
            <a:r>
              <a:rPr sz="3200" spc="-10" dirty="0">
                <a:latin typeface="Times New Roman"/>
                <a:cs typeface="Times New Roman"/>
              </a:rPr>
              <a:t>devices:</a:t>
            </a:r>
            <a:endParaRPr sz="3200">
              <a:latin typeface="Times New Roman"/>
              <a:cs typeface="Times New Roman"/>
            </a:endParaRPr>
          </a:p>
          <a:p>
            <a:pPr marL="755015" marR="5080" lvl="1" indent="-285750">
              <a:lnSpc>
                <a:spcPct val="100000"/>
              </a:lnSpc>
              <a:spcBef>
                <a:spcPts val="675"/>
              </a:spcBef>
              <a:buChar char="–"/>
              <a:tabLst>
                <a:tab pos="756285" algn="l"/>
              </a:tabLst>
            </a:pPr>
            <a:r>
              <a:rPr sz="2800" dirty="0">
                <a:latin typeface="Times New Roman"/>
                <a:cs typeface="Times New Roman"/>
              </a:rPr>
              <a:t>Automatic</a:t>
            </a:r>
            <a:r>
              <a:rPr sz="2800" spc="-6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control</a:t>
            </a:r>
            <a:r>
              <a:rPr sz="2800" spc="-8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of</a:t>
            </a:r>
            <a:r>
              <a:rPr sz="2800" spc="-4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lighting,</a:t>
            </a:r>
            <a:r>
              <a:rPr sz="2800" spc="-9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sprinkler</a:t>
            </a:r>
            <a:r>
              <a:rPr sz="2800" spc="-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systems,</a:t>
            </a:r>
            <a:r>
              <a:rPr sz="2800" spc="-6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alarm</a:t>
            </a:r>
            <a:r>
              <a:rPr sz="2800" spc="-7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systems, 	</a:t>
            </a:r>
            <a:r>
              <a:rPr sz="2800" spc="-20" dirty="0">
                <a:latin typeface="Times New Roman"/>
                <a:cs typeface="Times New Roman"/>
              </a:rPr>
              <a:t>etc.</a:t>
            </a:r>
            <a:endParaRPr sz="2800">
              <a:latin typeface="Times New Roman"/>
              <a:cs typeface="Times New Roman"/>
            </a:endParaRPr>
          </a:p>
          <a:p>
            <a:pPr marL="755650" lvl="1" indent="-285750">
              <a:lnSpc>
                <a:spcPct val="100000"/>
              </a:lnSpc>
              <a:spcBef>
                <a:spcPts val="675"/>
              </a:spcBef>
              <a:buChar char="–"/>
              <a:tabLst>
                <a:tab pos="755650" algn="l"/>
              </a:tabLst>
            </a:pPr>
            <a:r>
              <a:rPr sz="2800" dirty="0">
                <a:latin typeface="Times New Roman"/>
                <a:cs typeface="Times New Roman"/>
              </a:rPr>
              <a:t>Network</a:t>
            </a:r>
            <a:r>
              <a:rPr sz="2800" spc="-4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enabled</a:t>
            </a:r>
            <a:r>
              <a:rPr sz="2800" spc="-6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appliances</a:t>
            </a:r>
            <a:endParaRPr sz="2800">
              <a:latin typeface="Times New Roman"/>
              <a:cs typeface="Times New Roman"/>
            </a:endParaRPr>
          </a:p>
          <a:p>
            <a:pPr marL="755650" lvl="1" indent="-285750">
              <a:lnSpc>
                <a:spcPct val="100000"/>
              </a:lnSpc>
              <a:spcBef>
                <a:spcPts val="670"/>
              </a:spcBef>
              <a:buChar char="–"/>
              <a:tabLst>
                <a:tab pos="755650" algn="l"/>
              </a:tabLst>
            </a:pPr>
            <a:r>
              <a:rPr sz="2800" dirty="0">
                <a:latin typeface="Times New Roman"/>
                <a:cs typeface="Times New Roman"/>
              </a:rPr>
              <a:t>PDAs</a:t>
            </a:r>
            <a:r>
              <a:rPr sz="2800" spc="-3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and</a:t>
            </a:r>
            <a:r>
              <a:rPr sz="2800" spc="-5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smart</a:t>
            </a:r>
            <a:r>
              <a:rPr sz="2800" spc="-4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phones,</a:t>
            </a:r>
            <a:r>
              <a:rPr sz="2800" spc="-70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Times New Roman"/>
                <a:cs typeface="Times New Roman"/>
              </a:rPr>
              <a:t>etc.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5115">
              <a:lnSpc>
                <a:spcPct val="100000"/>
              </a:lnSpc>
              <a:spcBef>
                <a:spcPts val="105"/>
              </a:spcBef>
            </a:pPr>
            <a:r>
              <a:rPr dirty="0"/>
              <a:t>Electronic</a:t>
            </a:r>
            <a:r>
              <a:rPr spc="-30" dirty="0"/>
              <a:t> </a:t>
            </a:r>
            <a:r>
              <a:rPr dirty="0"/>
              <a:t>Health</a:t>
            </a:r>
            <a:r>
              <a:rPr spc="-15" dirty="0"/>
              <a:t> </a:t>
            </a:r>
            <a:r>
              <a:rPr dirty="0"/>
              <a:t>Care</a:t>
            </a:r>
            <a:r>
              <a:rPr spc="-20" dirty="0"/>
              <a:t> </a:t>
            </a:r>
            <a:r>
              <a:rPr spc="-10" dirty="0"/>
              <a:t>Systems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spc="-25" dirty="0"/>
              <a:t>29</a:t>
            </a:fld>
            <a:endParaRPr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993139" y="2004186"/>
            <a:ext cx="1007745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Figure: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Monitoring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person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 a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pervasive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electronic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health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care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system,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using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(a)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local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hub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or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(b)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continuous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wireless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connection.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2223" y="2970530"/>
            <a:ext cx="8607552" cy="307390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13810" y="2960716"/>
            <a:ext cx="4036334" cy="2387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06705"/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Distributed</a:t>
            </a:r>
            <a:r>
              <a:rPr lang="en-US" sz="5400" kern="1200" spc="-2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Computing</a:t>
            </a:r>
            <a:r>
              <a:rPr lang="en-US" sz="5400" kern="1200" spc="-3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kern="1200" spc="-1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Systems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Video 5" descr="Wires Linked To Core Router">
            <a:extLst>
              <a:ext uri="{FF2B5EF4-FFF2-40B4-BE49-F238E27FC236}">
                <a16:creationId xmlns:a16="http://schemas.microsoft.com/office/drawing/2014/main" id="{D78B824C-7C39-2D91-51BA-A2AAE40E22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101" r="1" b="184"/>
          <a:stretch>
            <a:fillRect/>
          </a:stretch>
        </p:blipFill>
        <p:spPr>
          <a:xfrm>
            <a:off x="5922492" y="1847045"/>
            <a:ext cx="5536001" cy="310515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12"/>
          </p:nvPr>
        </p:nvSpPr>
        <p:spPr>
          <a:xfrm>
            <a:off x="8610600" y="6492240"/>
            <a:ext cx="187174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1D60167-4931-47E6-BA6A-407CBD079E47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  <a:defRPr/>
              </a:pPr>
              <a:t>3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48259" rIns="0" bIns="0" rtlCol="0">
            <a:spAutoFit/>
          </a:bodyPr>
          <a:lstStyle/>
          <a:p>
            <a:pPr marL="1975485">
              <a:lnSpc>
                <a:spcPct val="100000"/>
              </a:lnSpc>
              <a:spcBef>
                <a:spcPts val="105"/>
              </a:spcBef>
            </a:pPr>
            <a:r>
              <a:rPr dirty="0"/>
              <a:t>Sensor</a:t>
            </a:r>
            <a:r>
              <a:rPr spc="-20" dirty="0"/>
              <a:t> </a:t>
            </a:r>
            <a:r>
              <a:rPr spc="-10" dirty="0"/>
              <a:t>Networks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55600" marR="142875" indent="-343535" algn="just">
              <a:lnSpc>
                <a:spcPts val="3460"/>
              </a:lnSpc>
              <a:spcBef>
                <a:spcPts val="535"/>
              </a:spcBef>
              <a:buChar char="•"/>
              <a:tabLst>
                <a:tab pos="355600" algn="l"/>
              </a:tabLst>
            </a:pPr>
            <a:r>
              <a:rPr dirty="0"/>
              <a:t>A</a:t>
            </a:r>
            <a:r>
              <a:rPr spc="-20" dirty="0"/>
              <a:t> </a:t>
            </a:r>
            <a:r>
              <a:rPr dirty="0"/>
              <a:t>collection</a:t>
            </a:r>
            <a:r>
              <a:rPr spc="-40" dirty="0"/>
              <a:t> </a:t>
            </a:r>
            <a:r>
              <a:rPr dirty="0"/>
              <a:t>of</a:t>
            </a:r>
            <a:r>
              <a:rPr spc="-20" dirty="0"/>
              <a:t> </a:t>
            </a:r>
            <a:r>
              <a:rPr dirty="0"/>
              <a:t>geographically</a:t>
            </a:r>
            <a:r>
              <a:rPr spc="-50" dirty="0"/>
              <a:t> </a:t>
            </a:r>
            <a:r>
              <a:rPr dirty="0"/>
              <a:t>distributed</a:t>
            </a:r>
            <a:r>
              <a:rPr spc="-50" dirty="0"/>
              <a:t> </a:t>
            </a:r>
            <a:r>
              <a:rPr dirty="0"/>
              <a:t>nodes</a:t>
            </a:r>
            <a:r>
              <a:rPr spc="-35" dirty="0"/>
              <a:t> </a:t>
            </a:r>
            <a:r>
              <a:rPr spc="-10" dirty="0"/>
              <a:t>consisting </a:t>
            </a:r>
            <a:r>
              <a:rPr dirty="0"/>
              <a:t>of</a:t>
            </a:r>
            <a:r>
              <a:rPr spc="-15" dirty="0"/>
              <a:t> </a:t>
            </a:r>
            <a:r>
              <a:rPr dirty="0"/>
              <a:t>a</a:t>
            </a:r>
            <a:r>
              <a:rPr spc="-15" dirty="0"/>
              <a:t> </a:t>
            </a:r>
            <a:r>
              <a:rPr dirty="0"/>
              <a:t>comm.</a:t>
            </a:r>
            <a:r>
              <a:rPr spc="-45" dirty="0"/>
              <a:t> </a:t>
            </a:r>
            <a:r>
              <a:rPr dirty="0"/>
              <a:t>device,</a:t>
            </a:r>
            <a:r>
              <a:rPr spc="-45" dirty="0"/>
              <a:t> </a:t>
            </a:r>
            <a:r>
              <a:rPr dirty="0"/>
              <a:t>a</a:t>
            </a:r>
            <a:r>
              <a:rPr spc="-15" dirty="0"/>
              <a:t> </a:t>
            </a:r>
            <a:r>
              <a:rPr dirty="0"/>
              <a:t>power</a:t>
            </a:r>
            <a:r>
              <a:rPr spc="-50" dirty="0"/>
              <a:t> </a:t>
            </a:r>
            <a:r>
              <a:rPr dirty="0"/>
              <a:t>source,</a:t>
            </a:r>
            <a:r>
              <a:rPr spc="-45" dirty="0"/>
              <a:t> </a:t>
            </a:r>
            <a:r>
              <a:rPr dirty="0"/>
              <a:t>some</a:t>
            </a:r>
            <a:r>
              <a:rPr spc="-25" dirty="0"/>
              <a:t> </a:t>
            </a:r>
            <a:r>
              <a:rPr dirty="0"/>
              <a:t>kind</a:t>
            </a:r>
            <a:r>
              <a:rPr spc="-25" dirty="0"/>
              <a:t> </a:t>
            </a:r>
            <a:r>
              <a:rPr dirty="0"/>
              <a:t>of</a:t>
            </a:r>
            <a:r>
              <a:rPr spc="-15" dirty="0"/>
              <a:t> </a:t>
            </a:r>
            <a:r>
              <a:rPr dirty="0"/>
              <a:t>sensor,</a:t>
            </a:r>
            <a:r>
              <a:rPr spc="-40" dirty="0"/>
              <a:t> </a:t>
            </a:r>
            <a:r>
              <a:rPr spc="-50" dirty="0"/>
              <a:t>a </a:t>
            </a:r>
            <a:r>
              <a:rPr dirty="0"/>
              <a:t>small</a:t>
            </a:r>
            <a:r>
              <a:rPr spc="-65" dirty="0"/>
              <a:t> </a:t>
            </a:r>
            <a:r>
              <a:rPr spc="-10" dirty="0"/>
              <a:t>processor…</a:t>
            </a:r>
          </a:p>
          <a:p>
            <a:pPr marL="354330" marR="19685" indent="-342265" algn="just">
              <a:lnSpc>
                <a:spcPts val="3460"/>
              </a:lnSpc>
              <a:spcBef>
                <a:spcPts val="755"/>
              </a:spcBef>
              <a:buChar char="•"/>
              <a:tabLst>
                <a:tab pos="355600" algn="l"/>
              </a:tabLst>
            </a:pPr>
            <a:r>
              <a:rPr dirty="0"/>
              <a:t>Purpose:</a:t>
            </a:r>
            <a:r>
              <a:rPr spc="-45" dirty="0"/>
              <a:t> </a:t>
            </a:r>
            <a:r>
              <a:rPr dirty="0"/>
              <a:t>to</a:t>
            </a:r>
            <a:r>
              <a:rPr spc="-5" dirty="0"/>
              <a:t> </a:t>
            </a:r>
            <a:r>
              <a:rPr dirty="0"/>
              <a:t>collectively</a:t>
            </a:r>
            <a:r>
              <a:rPr spc="-45" dirty="0"/>
              <a:t> </a:t>
            </a:r>
            <a:r>
              <a:rPr dirty="0"/>
              <a:t>monitor</a:t>
            </a:r>
            <a:r>
              <a:rPr spc="-40" dirty="0"/>
              <a:t> </a:t>
            </a:r>
            <a:r>
              <a:rPr dirty="0"/>
              <a:t>sensory</a:t>
            </a:r>
            <a:r>
              <a:rPr spc="-30" dirty="0"/>
              <a:t> </a:t>
            </a:r>
            <a:r>
              <a:rPr dirty="0"/>
              <a:t>data </a:t>
            </a:r>
            <a:r>
              <a:rPr spc="-10" dirty="0"/>
              <a:t>(temperature, 	</a:t>
            </a:r>
            <a:r>
              <a:rPr dirty="0"/>
              <a:t>sound,</a:t>
            </a:r>
            <a:r>
              <a:rPr spc="-50" dirty="0"/>
              <a:t> </a:t>
            </a:r>
            <a:r>
              <a:rPr dirty="0"/>
              <a:t>moisture</a:t>
            </a:r>
            <a:r>
              <a:rPr spc="-40" dirty="0"/>
              <a:t> </a:t>
            </a:r>
            <a:r>
              <a:rPr dirty="0"/>
              <a:t>etc.,)</a:t>
            </a:r>
            <a:r>
              <a:rPr spc="-30" dirty="0"/>
              <a:t> </a:t>
            </a:r>
            <a:r>
              <a:rPr dirty="0"/>
              <a:t>and</a:t>
            </a:r>
            <a:r>
              <a:rPr spc="-35" dirty="0"/>
              <a:t> </a:t>
            </a:r>
            <a:r>
              <a:rPr dirty="0"/>
              <a:t>transmit</a:t>
            </a:r>
            <a:r>
              <a:rPr spc="-40" dirty="0"/>
              <a:t> </a:t>
            </a:r>
            <a:r>
              <a:rPr dirty="0"/>
              <a:t>the</a:t>
            </a:r>
            <a:r>
              <a:rPr spc="-30" dirty="0"/>
              <a:t> </a:t>
            </a:r>
            <a:r>
              <a:rPr dirty="0"/>
              <a:t>data</a:t>
            </a:r>
            <a:r>
              <a:rPr spc="-15" dirty="0"/>
              <a:t> </a:t>
            </a:r>
            <a:r>
              <a:rPr dirty="0"/>
              <a:t>to</a:t>
            </a:r>
            <a:r>
              <a:rPr spc="-35" dirty="0"/>
              <a:t> </a:t>
            </a:r>
            <a:r>
              <a:rPr dirty="0"/>
              <a:t>a</a:t>
            </a:r>
            <a:r>
              <a:rPr spc="-15" dirty="0"/>
              <a:t> </a:t>
            </a:r>
            <a:r>
              <a:rPr dirty="0"/>
              <a:t>base</a:t>
            </a:r>
            <a:r>
              <a:rPr spc="-10" dirty="0"/>
              <a:t> station</a:t>
            </a:r>
          </a:p>
          <a:p>
            <a:pPr marL="355600" marR="5080" indent="-343535">
              <a:lnSpc>
                <a:spcPct val="90000"/>
              </a:lnSpc>
              <a:spcBef>
                <a:spcPts val="715"/>
              </a:spcBef>
              <a:buChar char="•"/>
              <a:tabLst>
                <a:tab pos="355600" algn="l"/>
              </a:tabLst>
            </a:pPr>
            <a:r>
              <a:rPr dirty="0"/>
              <a:t>“smart</a:t>
            </a:r>
            <a:r>
              <a:rPr spc="-30" dirty="0"/>
              <a:t> </a:t>
            </a:r>
            <a:r>
              <a:rPr dirty="0"/>
              <a:t>environment”</a:t>
            </a:r>
            <a:r>
              <a:rPr spc="-50" dirty="0"/>
              <a:t> </a:t>
            </a:r>
            <a:r>
              <a:rPr dirty="0"/>
              <a:t>–</a:t>
            </a:r>
            <a:r>
              <a:rPr spc="-20" dirty="0"/>
              <a:t> </a:t>
            </a:r>
            <a:r>
              <a:rPr dirty="0"/>
              <a:t>the</a:t>
            </a:r>
            <a:r>
              <a:rPr spc="-10" dirty="0"/>
              <a:t> </a:t>
            </a:r>
            <a:r>
              <a:rPr dirty="0"/>
              <a:t>nodes</a:t>
            </a:r>
            <a:r>
              <a:rPr spc="-35" dirty="0"/>
              <a:t> </a:t>
            </a:r>
            <a:r>
              <a:rPr dirty="0"/>
              <a:t>may</a:t>
            </a:r>
            <a:r>
              <a:rPr spc="-25" dirty="0"/>
              <a:t> </a:t>
            </a:r>
            <a:r>
              <a:rPr dirty="0"/>
              <a:t>do</a:t>
            </a:r>
            <a:r>
              <a:rPr spc="-30" dirty="0"/>
              <a:t> </a:t>
            </a:r>
            <a:r>
              <a:rPr dirty="0"/>
              <a:t>some</a:t>
            </a:r>
            <a:r>
              <a:rPr spc="-25" dirty="0"/>
              <a:t> </a:t>
            </a:r>
            <a:r>
              <a:rPr spc="-10" dirty="0"/>
              <a:t>rudimentary </a:t>
            </a:r>
            <a:r>
              <a:rPr dirty="0"/>
              <a:t>processing</a:t>
            </a:r>
            <a:r>
              <a:rPr spc="-50" dirty="0"/>
              <a:t> </a:t>
            </a:r>
            <a:r>
              <a:rPr dirty="0"/>
              <a:t>of</a:t>
            </a:r>
            <a:r>
              <a:rPr spc="-5" dirty="0"/>
              <a:t> </a:t>
            </a:r>
            <a:r>
              <a:rPr dirty="0"/>
              <a:t>the</a:t>
            </a:r>
            <a:r>
              <a:rPr spc="-10" dirty="0"/>
              <a:t> </a:t>
            </a:r>
            <a:r>
              <a:rPr dirty="0"/>
              <a:t>data</a:t>
            </a:r>
            <a:r>
              <a:rPr spc="-25" dirty="0"/>
              <a:t> </a:t>
            </a:r>
            <a:r>
              <a:rPr dirty="0"/>
              <a:t>in</a:t>
            </a:r>
            <a:r>
              <a:rPr spc="-10" dirty="0"/>
              <a:t> </a:t>
            </a:r>
            <a:r>
              <a:rPr dirty="0"/>
              <a:t>addition</a:t>
            </a:r>
            <a:r>
              <a:rPr spc="-35" dirty="0"/>
              <a:t> </a:t>
            </a:r>
            <a:r>
              <a:rPr dirty="0"/>
              <a:t>to</a:t>
            </a:r>
            <a:r>
              <a:rPr spc="-10" dirty="0"/>
              <a:t> </a:t>
            </a:r>
            <a:r>
              <a:rPr dirty="0"/>
              <a:t>their</a:t>
            </a:r>
            <a:r>
              <a:rPr spc="-20" dirty="0"/>
              <a:t> </a:t>
            </a:r>
            <a:r>
              <a:rPr spc="-10" dirty="0"/>
              <a:t>communication responsibilities.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spc="-25" dirty="0"/>
              <a:t>30</a:t>
            </a:fld>
            <a:endParaRPr spc="-25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48259" rIns="0" bIns="0" rtlCol="0">
            <a:spAutoFit/>
          </a:bodyPr>
          <a:lstStyle/>
          <a:p>
            <a:pPr marL="1975485">
              <a:lnSpc>
                <a:spcPct val="100000"/>
              </a:lnSpc>
              <a:spcBef>
                <a:spcPts val="105"/>
              </a:spcBef>
            </a:pPr>
            <a:r>
              <a:rPr dirty="0"/>
              <a:t>Sensor</a:t>
            </a:r>
            <a:r>
              <a:rPr spc="-20" dirty="0"/>
              <a:t> </a:t>
            </a:r>
            <a:r>
              <a:rPr spc="-10" dirty="0"/>
              <a:t>Networks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spc="-25" dirty="0"/>
              <a:t>31</a:t>
            </a:fld>
            <a:endParaRPr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993139" y="1966925"/>
            <a:ext cx="9891395" cy="721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740"/>
              </a:lnSpc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Figure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1-</a:t>
            </a:r>
            <a:r>
              <a:rPr sz="2400" dirty="0">
                <a:latin typeface="Times New Roman"/>
                <a:cs typeface="Times New Roman"/>
              </a:rPr>
              <a:t>13.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Organizing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sensor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network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database,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while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storing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-10" dirty="0">
                <a:latin typeface="Times New Roman"/>
                <a:cs typeface="Times New Roman"/>
              </a:rPr>
              <a:t> processing</a:t>
            </a:r>
            <a:endParaRPr sz="2400">
              <a:latin typeface="Times New Roman"/>
              <a:cs typeface="Times New Roman"/>
            </a:endParaRPr>
          </a:p>
          <a:p>
            <a:pPr marL="355600">
              <a:lnSpc>
                <a:spcPts val="2740"/>
              </a:lnSpc>
            </a:pPr>
            <a:r>
              <a:rPr sz="2400" dirty="0">
                <a:latin typeface="Times New Roman"/>
                <a:cs typeface="Times New Roman"/>
              </a:rPr>
              <a:t>data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(a)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only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at the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operator’s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site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or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50" dirty="0">
                <a:latin typeface="Times New Roman"/>
                <a:cs typeface="Times New Roman"/>
              </a:rPr>
              <a:t>…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26178" y="2964522"/>
            <a:ext cx="8153400" cy="3593591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48259" rIns="0" bIns="0" rtlCol="0">
            <a:spAutoFit/>
          </a:bodyPr>
          <a:lstStyle/>
          <a:p>
            <a:pPr marL="1975485">
              <a:lnSpc>
                <a:spcPct val="100000"/>
              </a:lnSpc>
              <a:spcBef>
                <a:spcPts val="105"/>
              </a:spcBef>
            </a:pPr>
            <a:r>
              <a:rPr dirty="0"/>
              <a:t>Sensor</a:t>
            </a:r>
            <a:r>
              <a:rPr spc="-20" dirty="0"/>
              <a:t> </a:t>
            </a:r>
            <a:r>
              <a:rPr spc="-10" dirty="0"/>
              <a:t>Networks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spc="-25" dirty="0"/>
              <a:t>32</a:t>
            </a:fld>
            <a:endParaRPr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993139" y="1966925"/>
            <a:ext cx="9891395" cy="721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740"/>
              </a:lnSpc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Figure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1-</a:t>
            </a:r>
            <a:r>
              <a:rPr sz="2400" dirty="0">
                <a:latin typeface="Times New Roman"/>
                <a:cs typeface="Times New Roman"/>
              </a:rPr>
              <a:t>13.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Organizing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sensor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network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database,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while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storing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-10" dirty="0">
                <a:latin typeface="Times New Roman"/>
                <a:cs typeface="Times New Roman"/>
              </a:rPr>
              <a:t> processing</a:t>
            </a:r>
            <a:endParaRPr sz="2400">
              <a:latin typeface="Times New Roman"/>
              <a:cs typeface="Times New Roman"/>
            </a:endParaRPr>
          </a:p>
          <a:p>
            <a:pPr marL="355600">
              <a:lnSpc>
                <a:spcPts val="2740"/>
              </a:lnSpc>
            </a:pPr>
            <a:r>
              <a:rPr sz="2400" dirty="0">
                <a:latin typeface="Times New Roman"/>
                <a:cs typeface="Times New Roman"/>
              </a:rPr>
              <a:t>data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…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or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(b)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only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at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sensors.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26326" y="2826550"/>
            <a:ext cx="7676388" cy="3415284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48259" rIns="0" bIns="0" rtlCol="0">
            <a:spAutoFit/>
          </a:bodyPr>
          <a:lstStyle/>
          <a:p>
            <a:pPr marL="541020">
              <a:lnSpc>
                <a:spcPct val="100000"/>
              </a:lnSpc>
              <a:spcBef>
                <a:spcPts val="105"/>
              </a:spcBef>
            </a:pPr>
            <a:r>
              <a:rPr dirty="0"/>
              <a:t>Summary</a:t>
            </a:r>
            <a:r>
              <a:rPr spc="-10" dirty="0"/>
              <a:t> </a:t>
            </a:r>
            <a:r>
              <a:rPr dirty="0"/>
              <a:t>– Types</a:t>
            </a:r>
            <a:r>
              <a:rPr spc="-30" dirty="0"/>
              <a:t> </a:t>
            </a:r>
            <a:r>
              <a:rPr dirty="0"/>
              <a:t>of</a:t>
            </a:r>
            <a:r>
              <a:rPr spc="5" dirty="0"/>
              <a:t> </a:t>
            </a:r>
            <a:r>
              <a:rPr spc="-10" dirty="0"/>
              <a:t>Systems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spc="-25" dirty="0"/>
              <a:t>33</a:t>
            </a:fld>
            <a:endParaRPr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993139" y="1904212"/>
            <a:ext cx="9899650" cy="275717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65"/>
              </a:spcBef>
              <a:buChar char="•"/>
              <a:tabLst>
                <a:tab pos="355600" algn="l"/>
              </a:tabLst>
            </a:pPr>
            <a:r>
              <a:rPr sz="3200" dirty="0">
                <a:latin typeface="Times New Roman"/>
                <a:cs typeface="Times New Roman"/>
              </a:rPr>
              <a:t>Distributed</a:t>
            </a:r>
            <a:r>
              <a:rPr sz="3200" spc="-4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computing</a:t>
            </a:r>
            <a:r>
              <a:rPr sz="3200" spc="-5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systems</a:t>
            </a:r>
            <a:r>
              <a:rPr sz="3200" spc="-1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–</a:t>
            </a:r>
            <a:r>
              <a:rPr sz="3200" spc="-2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our</a:t>
            </a:r>
            <a:r>
              <a:rPr sz="3200" spc="-3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main</a:t>
            </a:r>
            <a:r>
              <a:rPr sz="3200" spc="-25" dirty="0">
                <a:latin typeface="Times New Roman"/>
                <a:cs typeface="Times New Roman"/>
              </a:rPr>
              <a:t> </a:t>
            </a:r>
            <a:r>
              <a:rPr sz="3200" spc="-10" dirty="0">
                <a:latin typeface="Times New Roman"/>
                <a:cs typeface="Times New Roman"/>
              </a:rPr>
              <a:t>emphasis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3535">
              <a:lnSpc>
                <a:spcPct val="100000"/>
              </a:lnSpc>
              <a:spcBef>
                <a:spcPts val="770"/>
              </a:spcBef>
              <a:buChar char="•"/>
              <a:tabLst>
                <a:tab pos="355600" algn="l"/>
              </a:tabLst>
            </a:pPr>
            <a:r>
              <a:rPr sz="3200" dirty="0">
                <a:latin typeface="Times New Roman"/>
                <a:cs typeface="Times New Roman"/>
              </a:rPr>
              <a:t>Distributed</a:t>
            </a:r>
            <a:r>
              <a:rPr sz="3200" spc="-4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information</a:t>
            </a:r>
            <a:r>
              <a:rPr sz="3200" spc="-6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systems</a:t>
            </a:r>
            <a:r>
              <a:rPr sz="3200" spc="-1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–</a:t>
            </a:r>
            <a:r>
              <a:rPr sz="3200" spc="-2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we</a:t>
            </a:r>
            <a:r>
              <a:rPr sz="3200" spc="-1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will</a:t>
            </a:r>
            <a:r>
              <a:rPr sz="3200" spc="-1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talk</a:t>
            </a:r>
            <a:r>
              <a:rPr sz="3200" spc="-3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about</a:t>
            </a:r>
            <a:r>
              <a:rPr sz="3200" spc="-4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Times New Roman"/>
                <a:cs typeface="Times New Roman"/>
              </a:rPr>
              <a:t>some </a:t>
            </a:r>
            <a:r>
              <a:rPr sz="3200" dirty="0">
                <a:latin typeface="Times New Roman"/>
                <a:cs typeface="Times New Roman"/>
              </a:rPr>
              <a:t>aspects</a:t>
            </a:r>
            <a:r>
              <a:rPr sz="3200" spc="-4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of</a:t>
            </a:r>
            <a:r>
              <a:rPr sz="3200" spc="-6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Times New Roman"/>
                <a:cs typeface="Times New Roman"/>
              </a:rPr>
              <a:t>them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Char char="•"/>
              <a:tabLst>
                <a:tab pos="355600" algn="l"/>
              </a:tabLst>
            </a:pPr>
            <a:r>
              <a:rPr sz="3200" dirty="0">
                <a:latin typeface="Times New Roman"/>
                <a:cs typeface="Times New Roman"/>
              </a:rPr>
              <a:t>Distributed</a:t>
            </a:r>
            <a:r>
              <a:rPr sz="3200" spc="-5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pervasive</a:t>
            </a:r>
            <a:r>
              <a:rPr sz="3200" spc="-6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systems</a:t>
            </a:r>
            <a:r>
              <a:rPr sz="3200" spc="-1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–</a:t>
            </a:r>
            <a:r>
              <a:rPr sz="3200" spc="-3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not</a:t>
            </a:r>
            <a:r>
              <a:rPr sz="3200" spc="-5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so</a:t>
            </a:r>
            <a:r>
              <a:rPr sz="3200" spc="-2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Times New Roman"/>
                <a:cs typeface="Times New Roman"/>
              </a:rPr>
              <a:t>much</a:t>
            </a:r>
            <a:endParaRPr sz="3200">
              <a:latin typeface="Times New Roman"/>
              <a:cs typeface="Times New Roman"/>
            </a:endParaRPr>
          </a:p>
          <a:p>
            <a:pPr marL="3670935">
              <a:lnSpc>
                <a:spcPct val="100000"/>
              </a:lnSpc>
            </a:pPr>
            <a:r>
              <a:rPr sz="3200" spc="-20" dirty="0">
                <a:latin typeface="Times New Roman"/>
                <a:cs typeface="Times New Roman"/>
              </a:rPr>
              <a:t>****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48259" rIns="0" bIns="0" rtlCol="0">
            <a:spAutoFit/>
          </a:bodyPr>
          <a:lstStyle/>
          <a:p>
            <a:pPr marL="1945005">
              <a:lnSpc>
                <a:spcPct val="100000"/>
              </a:lnSpc>
              <a:spcBef>
                <a:spcPts val="105"/>
              </a:spcBef>
            </a:pPr>
            <a:r>
              <a:rPr dirty="0"/>
              <a:t>Additional</a:t>
            </a:r>
            <a:r>
              <a:rPr spc="-40" dirty="0"/>
              <a:t> </a:t>
            </a:r>
            <a:r>
              <a:rPr spc="-10" dirty="0"/>
              <a:t>Slides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spc="-25" dirty="0"/>
              <a:t>34</a:t>
            </a:fld>
            <a:endParaRPr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993139" y="1904212"/>
            <a:ext cx="7643495" cy="1781175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65"/>
              </a:spcBef>
              <a:buChar char="•"/>
              <a:tabLst>
                <a:tab pos="355600" algn="l"/>
              </a:tabLst>
            </a:pPr>
            <a:r>
              <a:rPr sz="3200" dirty="0">
                <a:latin typeface="Times New Roman"/>
                <a:cs typeface="Times New Roman"/>
              </a:rPr>
              <a:t>Middleware:</a:t>
            </a:r>
            <a:r>
              <a:rPr sz="3200" spc="-4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CORBA,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ONC</a:t>
            </a:r>
            <a:r>
              <a:rPr sz="3200" spc="-1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RPC,</a:t>
            </a:r>
            <a:r>
              <a:rPr sz="3200" spc="-1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Times New Roman"/>
                <a:cs typeface="Times New Roman"/>
              </a:rPr>
              <a:t>SOAP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Char char="•"/>
              <a:tabLst>
                <a:tab pos="355600" algn="l"/>
              </a:tabLst>
            </a:pPr>
            <a:r>
              <a:rPr sz="3200" dirty="0">
                <a:latin typeface="Times New Roman"/>
                <a:cs typeface="Times New Roman"/>
              </a:rPr>
              <a:t>Distributed</a:t>
            </a:r>
            <a:r>
              <a:rPr sz="3200" spc="-3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Systems –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Historical</a:t>
            </a:r>
            <a:r>
              <a:rPr sz="3200" spc="-20" dirty="0">
                <a:latin typeface="Times New Roman"/>
                <a:cs typeface="Times New Roman"/>
              </a:rPr>
              <a:t> </a:t>
            </a:r>
            <a:r>
              <a:rPr sz="3200" spc="-10" dirty="0">
                <a:latin typeface="Times New Roman"/>
                <a:cs typeface="Times New Roman"/>
              </a:rPr>
              <a:t>Perspective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765"/>
              </a:spcBef>
              <a:buChar char="•"/>
              <a:tabLst>
                <a:tab pos="355600" algn="l"/>
              </a:tabLst>
            </a:pPr>
            <a:r>
              <a:rPr sz="3200" dirty="0">
                <a:latin typeface="Times New Roman"/>
                <a:cs typeface="Times New Roman"/>
              </a:rPr>
              <a:t>Grid</a:t>
            </a:r>
            <a:r>
              <a:rPr sz="3200" spc="-2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Computing</a:t>
            </a:r>
            <a:r>
              <a:rPr sz="3200" spc="-4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Times New Roman"/>
                <a:cs typeface="Times New Roman"/>
              </a:rPr>
              <a:t>Sites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48259" rIns="0" bIns="0" rtlCol="0">
            <a:spAutoFit/>
          </a:bodyPr>
          <a:lstStyle/>
          <a:p>
            <a:pPr marL="293116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CORBA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spc="-25" dirty="0"/>
              <a:t>35</a:t>
            </a:fld>
            <a:endParaRPr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993139" y="1916633"/>
            <a:ext cx="10198735" cy="3202672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065" marR="5080">
              <a:lnSpc>
                <a:spcPct val="80000"/>
              </a:lnSpc>
              <a:spcBef>
                <a:spcPts val="770"/>
              </a:spcBef>
              <a:tabLst>
                <a:tab pos="355600" algn="l"/>
              </a:tabLst>
            </a:pPr>
            <a:r>
              <a:rPr sz="2800" b="1" dirty="0">
                <a:latin typeface="Times New Roman"/>
                <a:cs typeface="Times New Roman"/>
              </a:rPr>
              <a:t>“CORBA</a:t>
            </a:r>
            <a:r>
              <a:rPr sz="2800" b="1" spc="-3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is</a:t>
            </a:r>
            <a:r>
              <a:rPr sz="2800" spc="-6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the</a:t>
            </a:r>
            <a:r>
              <a:rPr sz="2800" spc="-4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acronym</a:t>
            </a:r>
            <a:r>
              <a:rPr sz="2800" spc="-6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for</a:t>
            </a:r>
            <a:r>
              <a:rPr sz="2800" spc="-35" dirty="0">
                <a:latin typeface="Times New Roman"/>
                <a:cs typeface="Times New Roman"/>
              </a:rPr>
              <a:t> </a:t>
            </a:r>
            <a:r>
              <a:rPr sz="2800" b="1" dirty="0">
                <a:latin typeface="Times New Roman"/>
                <a:cs typeface="Times New Roman"/>
              </a:rPr>
              <a:t>C</a:t>
            </a:r>
            <a:r>
              <a:rPr sz="2800" dirty="0">
                <a:latin typeface="Times New Roman"/>
                <a:cs typeface="Times New Roman"/>
              </a:rPr>
              <a:t>ommon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b="1" dirty="0">
                <a:latin typeface="Times New Roman"/>
                <a:cs typeface="Times New Roman"/>
              </a:rPr>
              <a:t>O</a:t>
            </a:r>
            <a:r>
              <a:rPr sz="2800" dirty="0">
                <a:latin typeface="Times New Roman"/>
                <a:cs typeface="Times New Roman"/>
              </a:rPr>
              <a:t>bject</a:t>
            </a:r>
            <a:r>
              <a:rPr sz="2800" spc="-60" dirty="0">
                <a:latin typeface="Times New Roman"/>
                <a:cs typeface="Times New Roman"/>
              </a:rPr>
              <a:t> </a:t>
            </a:r>
            <a:r>
              <a:rPr sz="2800" b="1" dirty="0">
                <a:latin typeface="Times New Roman"/>
                <a:cs typeface="Times New Roman"/>
              </a:rPr>
              <a:t>R</a:t>
            </a:r>
            <a:r>
              <a:rPr sz="2800" dirty="0">
                <a:latin typeface="Times New Roman"/>
                <a:cs typeface="Times New Roman"/>
              </a:rPr>
              <a:t>equest</a:t>
            </a:r>
            <a:r>
              <a:rPr sz="2800" spc="-50" dirty="0">
                <a:latin typeface="Times New Roman"/>
                <a:cs typeface="Times New Roman"/>
              </a:rPr>
              <a:t> </a:t>
            </a:r>
            <a:r>
              <a:rPr sz="2800" b="1" spc="-10" dirty="0">
                <a:latin typeface="Times New Roman"/>
                <a:cs typeface="Times New Roman"/>
              </a:rPr>
              <a:t>B</a:t>
            </a:r>
            <a:r>
              <a:rPr sz="2800" spc="-10" dirty="0">
                <a:latin typeface="Times New Roman"/>
                <a:cs typeface="Times New Roman"/>
              </a:rPr>
              <a:t>roker </a:t>
            </a:r>
            <a:r>
              <a:rPr sz="2800" b="1" dirty="0">
                <a:latin typeface="Times New Roman"/>
                <a:cs typeface="Times New Roman"/>
              </a:rPr>
              <a:t>A</a:t>
            </a:r>
            <a:r>
              <a:rPr sz="2800" dirty="0">
                <a:latin typeface="Times New Roman"/>
                <a:cs typeface="Times New Roman"/>
              </a:rPr>
              <a:t>rchitecture,</a:t>
            </a:r>
            <a:r>
              <a:rPr sz="2800" spc="-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OMG's</a:t>
            </a:r>
            <a:r>
              <a:rPr sz="2800" spc="-3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open,</a:t>
            </a:r>
            <a:r>
              <a:rPr sz="2800" spc="-8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vendor-</a:t>
            </a:r>
            <a:r>
              <a:rPr sz="2800" dirty="0">
                <a:latin typeface="Times New Roman"/>
                <a:cs typeface="Times New Roman"/>
              </a:rPr>
              <a:t>independent</a:t>
            </a:r>
            <a:r>
              <a:rPr sz="2800" spc="-10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architecture</a:t>
            </a:r>
            <a:r>
              <a:rPr sz="2800" spc="-70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Times New Roman"/>
                <a:cs typeface="Times New Roman"/>
              </a:rPr>
              <a:t>and </a:t>
            </a:r>
            <a:r>
              <a:rPr sz="2800" dirty="0">
                <a:latin typeface="Times New Roman"/>
                <a:cs typeface="Times New Roman"/>
              </a:rPr>
              <a:t>infrastructure</a:t>
            </a:r>
            <a:r>
              <a:rPr sz="2800" spc="-5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that</a:t>
            </a:r>
            <a:r>
              <a:rPr sz="2800" spc="-5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computer</a:t>
            </a:r>
            <a:r>
              <a:rPr sz="2800" spc="-3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applications</a:t>
            </a:r>
            <a:r>
              <a:rPr sz="2800" spc="-5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use</a:t>
            </a:r>
            <a:r>
              <a:rPr sz="2800" spc="-4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to</a:t>
            </a:r>
            <a:r>
              <a:rPr sz="2800" spc="-4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work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together</a:t>
            </a:r>
            <a:r>
              <a:rPr sz="2800" spc="-50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Times New Roman"/>
                <a:cs typeface="Times New Roman"/>
              </a:rPr>
              <a:t>over </a:t>
            </a:r>
            <a:r>
              <a:rPr sz="2800" dirty="0">
                <a:latin typeface="Times New Roman"/>
                <a:cs typeface="Times New Roman"/>
              </a:rPr>
              <a:t>networks.</a:t>
            </a:r>
            <a:r>
              <a:rPr sz="2800" spc="-3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Using</a:t>
            </a:r>
            <a:r>
              <a:rPr sz="2800" spc="-3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the</a:t>
            </a:r>
            <a:r>
              <a:rPr sz="2800" spc="-5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standard</a:t>
            </a:r>
            <a:r>
              <a:rPr sz="2800" spc="-3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protocol</a:t>
            </a:r>
            <a:r>
              <a:rPr sz="2800" spc="-4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IIOP,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a</a:t>
            </a:r>
            <a:r>
              <a:rPr sz="2800" spc="-35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Times New Roman"/>
                <a:cs typeface="Times New Roman"/>
              </a:rPr>
              <a:t>CORBA-</a:t>
            </a:r>
            <a:r>
              <a:rPr sz="2800" spc="-10" dirty="0">
                <a:latin typeface="Times New Roman"/>
                <a:cs typeface="Times New Roman"/>
              </a:rPr>
              <a:t>based </a:t>
            </a:r>
            <a:r>
              <a:rPr sz="2800" dirty="0">
                <a:latin typeface="Times New Roman"/>
                <a:cs typeface="Times New Roman"/>
              </a:rPr>
              <a:t>program</a:t>
            </a:r>
            <a:r>
              <a:rPr sz="2800" spc="-4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from</a:t>
            </a:r>
            <a:r>
              <a:rPr sz="2800" spc="-4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any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vendor,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on</a:t>
            </a:r>
            <a:r>
              <a:rPr sz="2800" spc="-3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almost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any</a:t>
            </a:r>
            <a:r>
              <a:rPr sz="2800" spc="-4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computer,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operating </a:t>
            </a:r>
            <a:r>
              <a:rPr sz="2800" dirty="0">
                <a:latin typeface="Times New Roman"/>
                <a:cs typeface="Times New Roman"/>
              </a:rPr>
              <a:t>system,</a:t>
            </a:r>
            <a:r>
              <a:rPr sz="2800" spc="-6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programming</a:t>
            </a:r>
            <a:r>
              <a:rPr sz="2800" spc="-4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language,</a:t>
            </a:r>
            <a:r>
              <a:rPr sz="2800" spc="-7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and</a:t>
            </a:r>
            <a:r>
              <a:rPr sz="2800" spc="-5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network,</a:t>
            </a:r>
            <a:r>
              <a:rPr sz="2800" spc="-5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can</a:t>
            </a:r>
            <a:r>
              <a:rPr sz="2800" spc="-5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interoperate</a:t>
            </a:r>
            <a:r>
              <a:rPr sz="2800" spc="-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with</a:t>
            </a:r>
            <a:r>
              <a:rPr sz="2800" spc="-50" dirty="0">
                <a:latin typeface="Times New Roman"/>
                <a:cs typeface="Times New Roman"/>
              </a:rPr>
              <a:t> a </a:t>
            </a:r>
            <a:r>
              <a:rPr sz="2800" spc="-30" dirty="0">
                <a:latin typeface="Times New Roman"/>
                <a:cs typeface="Times New Roman"/>
              </a:rPr>
              <a:t>CORBA-</a:t>
            </a:r>
            <a:r>
              <a:rPr sz="2800" dirty="0">
                <a:latin typeface="Times New Roman"/>
                <a:cs typeface="Times New Roman"/>
              </a:rPr>
              <a:t>based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program</a:t>
            </a:r>
            <a:r>
              <a:rPr sz="2800" spc="-4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from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the</a:t>
            </a:r>
            <a:r>
              <a:rPr sz="2800" spc="-4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same</a:t>
            </a:r>
            <a:r>
              <a:rPr sz="2800" spc="-3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or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another</a:t>
            </a:r>
            <a:r>
              <a:rPr sz="2800" spc="-4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vendor,</a:t>
            </a:r>
            <a:r>
              <a:rPr sz="2800" spc="-4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on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almost </a:t>
            </a:r>
            <a:r>
              <a:rPr sz="2800" dirty="0">
                <a:latin typeface="Times New Roman"/>
                <a:cs typeface="Times New Roman"/>
              </a:rPr>
              <a:t>any</a:t>
            </a:r>
            <a:r>
              <a:rPr sz="2800" spc="-6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other</a:t>
            </a:r>
            <a:r>
              <a:rPr sz="2800" spc="-6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computer,</a:t>
            </a:r>
            <a:r>
              <a:rPr sz="2800" spc="-5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operating</a:t>
            </a:r>
            <a:r>
              <a:rPr sz="2800" spc="-6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system,</a:t>
            </a:r>
            <a:r>
              <a:rPr sz="2800" spc="-5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programming</a:t>
            </a:r>
            <a:r>
              <a:rPr sz="2800" spc="-4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language,</a:t>
            </a:r>
            <a:r>
              <a:rPr sz="2800" spc="-55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Times New Roman"/>
                <a:cs typeface="Times New Roman"/>
              </a:rPr>
              <a:t>and </a:t>
            </a:r>
            <a:r>
              <a:rPr sz="2800" spc="-10" dirty="0">
                <a:latin typeface="Times New Roman"/>
                <a:cs typeface="Times New Roman"/>
              </a:rPr>
              <a:t>network.”</a:t>
            </a:r>
            <a:endParaRPr sz="2800" dirty="0">
              <a:latin typeface="Times New Roman"/>
              <a:cs typeface="Times New Roman"/>
            </a:endParaRPr>
          </a:p>
          <a:p>
            <a:pPr marL="355600">
              <a:lnSpc>
                <a:spcPts val="2690"/>
              </a:lnSpc>
            </a:pPr>
            <a:r>
              <a:rPr sz="2800" u="sng" spc="-10" dirty="0">
                <a:solidFill>
                  <a:srgbClr val="CCCCFF"/>
                </a:solidFill>
                <a:uFill>
                  <a:solidFill>
                    <a:srgbClr val="CCCCFF"/>
                  </a:solidFill>
                </a:uFill>
                <a:latin typeface="Times New Roman"/>
                <a:cs typeface="Times New Roman"/>
                <a:hlinkClick r:id="rId2"/>
              </a:rPr>
              <a:t>http://www.omg.org/gettingstarted/corbafaq.htm</a:t>
            </a:r>
            <a:endParaRPr sz="2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48259" rIns="0" bIns="0" rtlCol="0">
            <a:spAutoFit/>
          </a:bodyPr>
          <a:lstStyle/>
          <a:p>
            <a:pPr marL="2705735">
              <a:lnSpc>
                <a:spcPct val="100000"/>
              </a:lnSpc>
              <a:spcBef>
                <a:spcPts val="105"/>
              </a:spcBef>
            </a:pPr>
            <a:r>
              <a:rPr dirty="0"/>
              <a:t>ONC </a:t>
            </a:r>
            <a:r>
              <a:rPr spc="-25" dirty="0"/>
              <a:t>RPC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spc="-25" dirty="0"/>
              <a:t>36</a:t>
            </a:fld>
            <a:endParaRPr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993139" y="2001138"/>
            <a:ext cx="10089515" cy="29121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105"/>
              </a:spcBef>
              <a:buFont typeface="Times New Roman"/>
              <a:buChar char="•"/>
              <a:tabLst>
                <a:tab pos="355600" algn="l"/>
              </a:tabLst>
            </a:pPr>
            <a:r>
              <a:rPr sz="3200" b="1" dirty="0">
                <a:latin typeface="Times New Roman"/>
                <a:cs typeface="Times New Roman"/>
              </a:rPr>
              <a:t>“ONC</a:t>
            </a:r>
            <a:r>
              <a:rPr sz="3200" b="1" spc="-45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Times New Roman"/>
                <a:cs typeface="Times New Roman"/>
              </a:rPr>
              <a:t>RPC</a:t>
            </a:r>
            <a:r>
              <a:rPr sz="3200" dirty="0">
                <a:latin typeface="Times New Roman"/>
                <a:cs typeface="Times New Roman"/>
              </a:rPr>
              <a:t>,</a:t>
            </a:r>
            <a:r>
              <a:rPr sz="3200" spc="-3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short</a:t>
            </a:r>
            <a:r>
              <a:rPr sz="3200" spc="-4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for</a:t>
            </a:r>
            <a:r>
              <a:rPr sz="3200" spc="-55" dirty="0">
                <a:latin typeface="Times New Roman"/>
                <a:cs typeface="Times New Roman"/>
              </a:rPr>
              <a:t> </a:t>
            </a:r>
            <a:r>
              <a:rPr sz="3200" i="1" dirty="0">
                <a:latin typeface="Times New Roman"/>
                <a:cs typeface="Times New Roman"/>
              </a:rPr>
              <a:t>Open</a:t>
            </a:r>
            <a:r>
              <a:rPr sz="3200" i="1" spc="-40" dirty="0">
                <a:latin typeface="Times New Roman"/>
                <a:cs typeface="Times New Roman"/>
              </a:rPr>
              <a:t> </a:t>
            </a:r>
            <a:r>
              <a:rPr sz="3200" i="1" dirty="0">
                <a:latin typeface="Times New Roman"/>
                <a:cs typeface="Times New Roman"/>
              </a:rPr>
              <a:t>Network</a:t>
            </a:r>
            <a:r>
              <a:rPr sz="3200" i="1" spc="-10" dirty="0">
                <a:latin typeface="Times New Roman"/>
                <a:cs typeface="Times New Roman"/>
              </a:rPr>
              <a:t> </a:t>
            </a:r>
            <a:r>
              <a:rPr sz="3200" i="1" dirty="0">
                <a:latin typeface="Times New Roman"/>
                <a:cs typeface="Times New Roman"/>
              </a:rPr>
              <a:t>Computing</a:t>
            </a:r>
            <a:r>
              <a:rPr sz="3200" i="1" spc="-55" dirty="0">
                <a:latin typeface="Times New Roman"/>
                <a:cs typeface="Times New Roman"/>
              </a:rPr>
              <a:t> </a:t>
            </a:r>
            <a:r>
              <a:rPr sz="3200" i="1" spc="-10" dirty="0">
                <a:latin typeface="Times New Roman"/>
                <a:cs typeface="Times New Roman"/>
              </a:rPr>
              <a:t>Remote </a:t>
            </a:r>
            <a:r>
              <a:rPr sz="3200" i="1" dirty="0">
                <a:latin typeface="Times New Roman"/>
                <a:cs typeface="Times New Roman"/>
              </a:rPr>
              <a:t>Procedure</a:t>
            </a:r>
            <a:r>
              <a:rPr sz="3200" i="1" spc="-50" dirty="0">
                <a:latin typeface="Times New Roman"/>
                <a:cs typeface="Times New Roman"/>
              </a:rPr>
              <a:t> </a:t>
            </a:r>
            <a:r>
              <a:rPr sz="3200" i="1" dirty="0">
                <a:latin typeface="Times New Roman"/>
                <a:cs typeface="Times New Roman"/>
              </a:rPr>
              <a:t>Call</a:t>
            </a:r>
            <a:r>
              <a:rPr sz="3200" dirty="0">
                <a:latin typeface="Times New Roman"/>
                <a:cs typeface="Times New Roman"/>
              </a:rPr>
              <a:t>,</a:t>
            </a:r>
            <a:r>
              <a:rPr sz="3200" spc="-4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is</a:t>
            </a:r>
            <a:r>
              <a:rPr sz="3200" spc="-2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a</a:t>
            </a:r>
            <a:r>
              <a:rPr sz="3200" spc="-1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widely</a:t>
            </a:r>
            <a:r>
              <a:rPr sz="3200" spc="-5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deployed</a:t>
            </a:r>
            <a:r>
              <a:rPr sz="3200" spc="-5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remote</a:t>
            </a:r>
            <a:r>
              <a:rPr sz="3200" spc="-4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procedure</a:t>
            </a:r>
            <a:r>
              <a:rPr sz="3200" spc="-5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Times New Roman"/>
                <a:cs typeface="Times New Roman"/>
              </a:rPr>
              <a:t>call </a:t>
            </a:r>
            <a:r>
              <a:rPr sz="3200" dirty="0">
                <a:latin typeface="Times New Roman"/>
                <a:cs typeface="Times New Roman"/>
              </a:rPr>
              <a:t>system.</a:t>
            </a:r>
            <a:r>
              <a:rPr sz="3200" spc="-4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ONC</a:t>
            </a:r>
            <a:r>
              <a:rPr sz="3200" spc="-3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was</a:t>
            </a:r>
            <a:r>
              <a:rPr sz="3200" spc="-2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originally</a:t>
            </a:r>
            <a:r>
              <a:rPr sz="3200" spc="-6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developed</a:t>
            </a:r>
            <a:r>
              <a:rPr sz="3200" spc="-6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by</a:t>
            </a:r>
            <a:r>
              <a:rPr sz="3200" spc="-1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Times New Roman"/>
                <a:cs typeface="Times New Roman"/>
              </a:rPr>
              <a:t>Sun </a:t>
            </a:r>
            <a:r>
              <a:rPr sz="3200" dirty="0">
                <a:latin typeface="Times New Roman"/>
                <a:cs typeface="Times New Roman"/>
              </a:rPr>
              <a:t>Microsystems</a:t>
            </a:r>
            <a:r>
              <a:rPr sz="3200" spc="-3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as</a:t>
            </a:r>
            <a:r>
              <a:rPr sz="3200" spc="-1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part</a:t>
            </a:r>
            <a:r>
              <a:rPr sz="3200" spc="-4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of</a:t>
            </a:r>
            <a:r>
              <a:rPr sz="3200" spc="-1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their</a:t>
            </a:r>
            <a:r>
              <a:rPr sz="3200" spc="-3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Network</a:t>
            </a:r>
            <a:r>
              <a:rPr sz="3200" spc="-4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File</a:t>
            </a:r>
            <a:r>
              <a:rPr sz="3200" spc="-1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System</a:t>
            </a:r>
            <a:r>
              <a:rPr sz="3200" spc="-10" dirty="0">
                <a:latin typeface="Times New Roman"/>
                <a:cs typeface="Times New Roman"/>
              </a:rPr>
              <a:t> project, </a:t>
            </a:r>
            <a:r>
              <a:rPr sz="3200" dirty="0">
                <a:latin typeface="Times New Roman"/>
                <a:cs typeface="Times New Roman"/>
              </a:rPr>
              <a:t>and</a:t>
            </a:r>
            <a:r>
              <a:rPr sz="3200" spc="-2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is</a:t>
            </a:r>
            <a:r>
              <a:rPr sz="3200" spc="-1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sometimes</a:t>
            </a:r>
            <a:r>
              <a:rPr sz="3200" spc="-3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referred</a:t>
            </a:r>
            <a:r>
              <a:rPr sz="3200" spc="-3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to</a:t>
            </a:r>
            <a:r>
              <a:rPr sz="3200" spc="-1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as</a:t>
            </a:r>
            <a:r>
              <a:rPr sz="3200" spc="10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Times New Roman"/>
                <a:cs typeface="Times New Roman"/>
              </a:rPr>
              <a:t>Sun</a:t>
            </a:r>
            <a:r>
              <a:rPr sz="3200" b="1" spc="-10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Times New Roman"/>
                <a:cs typeface="Times New Roman"/>
              </a:rPr>
              <a:t>ONC</a:t>
            </a:r>
            <a:r>
              <a:rPr sz="3200" b="1" spc="-2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or</a:t>
            </a:r>
            <a:r>
              <a:rPr sz="3200" spc="-15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Times New Roman"/>
                <a:cs typeface="Times New Roman"/>
              </a:rPr>
              <a:t>Sun</a:t>
            </a:r>
            <a:r>
              <a:rPr sz="3200" b="1" spc="-20" dirty="0">
                <a:latin typeface="Times New Roman"/>
                <a:cs typeface="Times New Roman"/>
              </a:rPr>
              <a:t> </a:t>
            </a:r>
            <a:r>
              <a:rPr sz="3200" b="1" spc="-10" dirty="0">
                <a:latin typeface="Times New Roman"/>
                <a:cs typeface="Times New Roman"/>
              </a:rPr>
              <a:t>RPC</a:t>
            </a:r>
            <a:r>
              <a:rPr sz="3200" spc="-10" dirty="0">
                <a:latin typeface="Times New Roman"/>
                <a:cs typeface="Times New Roman"/>
              </a:rPr>
              <a:t>.”</a:t>
            </a:r>
            <a:endParaRPr sz="3200">
              <a:latin typeface="Times New Roman"/>
              <a:cs typeface="Times New Roman"/>
            </a:endParaRPr>
          </a:p>
          <a:p>
            <a:pPr marL="355600">
              <a:lnSpc>
                <a:spcPct val="100000"/>
              </a:lnSpc>
              <a:spcBef>
                <a:spcPts val="1600"/>
              </a:spcBef>
            </a:pPr>
            <a:r>
              <a:rPr sz="1600" u="sng" spc="-10" dirty="0">
                <a:solidFill>
                  <a:srgbClr val="CCCCFF"/>
                </a:solidFill>
                <a:uFill>
                  <a:solidFill>
                    <a:srgbClr val="CCCCFF"/>
                  </a:solidFill>
                </a:uFill>
                <a:latin typeface="Times New Roman"/>
                <a:cs typeface="Times New Roman"/>
                <a:hlinkClick r:id="rId2"/>
              </a:rPr>
              <a:t>http://en.wikipedia.org/wiki/Open_Network_Computing_Remote_Procedure_Call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48259" rIns="0" bIns="0" rtlCol="0">
            <a:spAutoFit/>
          </a:bodyPr>
          <a:lstStyle/>
          <a:p>
            <a:pPr marL="408305">
              <a:lnSpc>
                <a:spcPct val="100000"/>
              </a:lnSpc>
              <a:spcBef>
                <a:spcPts val="105"/>
              </a:spcBef>
            </a:pPr>
            <a:r>
              <a:rPr u="sng" dirty="0">
                <a:uFill>
                  <a:solidFill>
                    <a:srgbClr val="000000"/>
                  </a:solidFill>
                </a:uFill>
              </a:rPr>
              <a:t>S</a:t>
            </a:r>
            <a:r>
              <a:rPr dirty="0"/>
              <a:t>imple</a:t>
            </a:r>
            <a:r>
              <a:rPr spc="-20" dirty="0"/>
              <a:t> </a:t>
            </a:r>
            <a:r>
              <a:rPr u="sng" dirty="0">
                <a:uFill>
                  <a:solidFill>
                    <a:srgbClr val="000000"/>
                  </a:solidFill>
                </a:uFill>
              </a:rPr>
              <a:t>O</a:t>
            </a:r>
            <a:r>
              <a:rPr dirty="0"/>
              <a:t>bject</a:t>
            </a:r>
            <a:r>
              <a:rPr spc="-25" dirty="0"/>
              <a:t> </a:t>
            </a:r>
            <a:r>
              <a:rPr u="sng" dirty="0">
                <a:uFill>
                  <a:solidFill>
                    <a:srgbClr val="000000"/>
                  </a:solidFill>
                </a:uFill>
              </a:rPr>
              <a:t>A</a:t>
            </a:r>
            <a:r>
              <a:rPr dirty="0"/>
              <a:t>ccess</a:t>
            </a:r>
            <a:r>
              <a:rPr spc="-35" dirty="0"/>
              <a:t> </a:t>
            </a:r>
            <a:r>
              <a:rPr u="sng" spc="-10" dirty="0">
                <a:uFill>
                  <a:solidFill>
                    <a:srgbClr val="000000"/>
                  </a:solidFill>
                </a:uFill>
              </a:rPr>
              <a:t>P</a:t>
            </a:r>
            <a:r>
              <a:rPr spc="-10" dirty="0"/>
              <a:t>rotocol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spc="-25" dirty="0"/>
              <a:t>37</a:t>
            </a:fld>
            <a:endParaRPr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993139" y="1930349"/>
            <a:ext cx="10046970" cy="309880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5600" marR="5080" indent="-343535">
              <a:lnSpc>
                <a:spcPct val="80000"/>
              </a:lnSpc>
              <a:spcBef>
                <a:spcPts val="675"/>
              </a:spcBef>
              <a:buChar char="•"/>
              <a:tabLst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SOAP is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lightweight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protocol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for exchange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information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10" dirty="0">
                <a:latin typeface="Times New Roman"/>
                <a:cs typeface="Times New Roman"/>
              </a:rPr>
              <a:t> decentralized, </a:t>
            </a:r>
            <a:r>
              <a:rPr sz="2400" dirty="0">
                <a:latin typeface="Times New Roman"/>
                <a:cs typeface="Times New Roman"/>
              </a:rPr>
              <a:t>distributed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environment.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It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is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XML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based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protocol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that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consists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three </a:t>
            </a:r>
            <a:r>
              <a:rPr sz="2400" dirty="0">
                <a:latin typeface="Times New Roman"/>
                <a:cs typeface="Times New Roman"/>
              </a:rPr>
              <a:t>parts: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envelope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that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defines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framework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for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describing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what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is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message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how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to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process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it,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set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encoding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rules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for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expressing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instances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of </a:t>
            </a:r>
            <a:r>
              <a:rPr sz="2400" spc="-10" dirty="0">
                <a:latin typeface="Times New Roman"/>
                <a:cs typeface="Times New Roman"/>
              </a:rPr>
              <a:t>application-</a:t>
            </a:r>
            <a:r>
              <a:rPr sz="2400" dirty="0">
                <a:latin typeface="Times New Roman"/>
                <a:cs typeface="Times New Roman"/>
              </a:rPr>
              <a:t>defined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datatypes,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convention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for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representing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remote </a:t>
            </a:r>
            <a:r>
              <a:rPr sz="2400" dirty="0">
                <a:latin typeface="Times New Roman"/>
                <a:cs typeface="Times New Roman"/>
              </a:rPr>
              <a:t>procedure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calls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responses.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SOAP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can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potentially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be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used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combination </a:t>
            </a:r>
            <a:r>
              <a:rPr sz="2400" dirty="0">
                <a:latin typeface="Times New Roman"/>
                <a:cs typeface="Times New Roman"/>
              </a:rPr>
              <a:t>with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 variety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other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protocols;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however,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only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bindings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defined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this </a:t>
            </a:r>
            <a:r>
              <a:rPr sz="2400" dirty="0">
                <a:latin typeface="Times New Roman"/>
                <a:cs typeface="Times New Roman"/>
              </a:rPr>
              <a:t>document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describe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how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to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use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SOAP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combination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with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HTTP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HTTP </a:t>
            </a:r>
            <a:r>
              <a:rPr sz="2400" dirty="0">
                <a:latin typeface="Times New Roman"/>
                <a:cs typeface="Times New Roman"/>
              </a:rPr>
              <a:t>Extension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Framework.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Clr>
                <a:srgbClr val="000000"/>
              </a:buClr>
              <a:buChar char="•"/>
              <a:tabLst>
                <a:tab pos="355600" algn="l"/>
              </a:tabLst>
            </a:pPr>
            <a:r>
              <a:rPr sz="2400" u="sng" spc="-10" dirty="0">
                <a:solidFill>
                  <a:srgbClr val="CCCCFF"/>
                </a:solidFill>
                <a:uFill>
                  <a:solidFill>
                    <a:srgbClr val="CCCCFF"/>
                  </a:solidFill>
                </a:uFill>
                <a:latin typeface="Times New Roman"/>
                <a:cs typeface="Times New Roman"/>
                <a:hlinkClick r:id="rId2"/>
              </a:rPr>
              <a:t>http://www.w3.org/TR/2000/NOTE-</a:t>
            </a:r>
            <a:r>
              <a:rPr sz="2400" u="sng" spc="-25" dirty="0">
                <a:solidFill>
                  <a:srgbClr val="CCCCFF"/>
                </a:solidFill>
                <a:uFill>
                  <a:solidFill>
                    <a:srgbClr val="CCCCFF"/>
                  </a:solidFill>
                </a:uFill>
                <a:latin typeface="Times New Roman"/>
                <a:cs typeface="Times New Roman"/>
                <a:hlinkClick r:id="rId2"/>
              </a:rPr>
              <a:t>SOAP-</a:t>
            </a:r>
            <a:r>
              <a:rPr sz="2400" u="sng" spc="-10" dirty="0">
                <a:solidFill>
                  <a:srgbClr val="CCCCFF"/>
                </a:solidFill>
                <a:uFill>
                  <a:solidFill>
                    <a:srgbClr val="CCCCFF"/>
                  </a:solidFill>
                </a:uFill>
                <a:latin typeface="Times New Roman"/>
                <a:cs typeface="Times New Roman"/>
                <a:hlinkClick r:id="rId2"/>
              </a:rPr>
              <a:t>20000508/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48259" rIns="0" bIns="0" rtlCol="0">
            <a:spAutoFit/>
          </a:bodyPr>
          <a:lstStyle/>
          <a:p>
            <a:pPr marL="535305">
              <a:lnSpc>
                <a:spcPct val="100000"/>
              </a:lnSpc>
              <a:spcBef>
                <a:spcPts val="105"/>
              </a:spcBef>
            </a:pPr>
            <a:r>
              <a:rPr dirty="0"/>
              <a:t>Historical</a:t>
            </a:r>
            <a:r>
              <a:rPr spc="-5" dirty="0"/>
              <a:t> </a:t>
            </a:r>
            <a:r>
              <a:rPr dirty="0"/>
              <a:t>Perspective</a:t>
            </a:r>
            <a:r>
              <a:rPr spc="-35" dirty="0"/>
              <a:t> </a:t>
            </a:r>
            <a:r>
              <a:rPr dirty="0"/>
              <a:t>-</a:t>
            </a:r>
            <a:r>
              <a:rPr spc="-15" dirty="0"/>
              <a:t> </a:t>
            </a:r>
            <a:r>
              <a:rPr spc="-20" dirty="0"/>
              <a:t>MPPs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spc="-25" dirty="0"/>
              <a:t>38</a:t>
            </a:fld>
            <a:endParaRPr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993139" y="1952370"/>
            <a:ext cx="9857740" cy="372110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55600" marR="245110" indent="-343535">
              <a:lnSpc>
                <a:spcPts val="3460"/>
              </a:lnSpc>
              <a:spcBef>
                <a:spcPts val="535"/>
              </a:spcBef>
              <a:buChar char="•"/>
              <a:tabLst>
                <a:tab pos="355600" algn="l"/>
              </a:tabLst>
            </a:pPr>
            <a:r>
              <a:rPr sz="3200" dirty="0">
                <a:latin typeface="Times New Roman"/>
                <a:cs typeface="Times New Roman"/>
              </a:rPr>
              <a:t>Compare</a:t>
            </a:r>
            <a:r>
              <a:rPr sz="3200" spc="-6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clusters</a:t>
            </a:r>
            <a:r>
              <a:rPr sz="3200" spc="-4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to</a:t>
            </a:r>
            <a:r>
              <a:rPr sz="3200" spc="-3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the</a:t>
            </a:r>
            <a:r>
              <a:rPr sz="3200" spc="-3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Massively</a:t>
            </a:r>
            <a:r>
              <a:rPr sz="3200" spc="-4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Parallel</a:t>
            </a:r>
            <a:r>
              <a:rPr sz="3200" spc="-3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Processors</a:t>
            </a:r>
            <a:r>
              <a:rPr sz="3200" spc="-6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Times New Roman"/>
                <a:cs typeface="Times New Roman"/>
              </a:rPr>
              <a:t>of </a:t>
            </a:r>
            <a:r>
              <a:rPr sz="3200" dirty="0">
                <a:latin typeface="Times New Roman"/>
                <a:cs typeface="Times New Roman"/>
              </a:rPr>
              <a:t>the </a:t>
            </a:r>
            <a:r>
              <a:rPr sz="3200" spc="-10" dirty="0">
                <a:latin typeface="Times New Roman"/>
                <a:cs typeface="Times New Roman"/>
              </a:rPr>
              <a:t>1990’s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3535">
              <a:lnSpc>
                <a:spcPts val="3460"/>
              </a:lnSpc>
              <a:spcBef>
                <a:spcPts val="760"/>
              </a:spcBef>
              <a:buChar char="•"/>
              <a:tabLst>
                <a:tab pos="355600" algn="l"/>
              </a:tabLst>
            </a:pPr>
            <a:r>
              <a:rPr sz="3200" dirty="0">
                <a:latin typeface="Times New Roman"/>
                <a:cs typeface="Times New Roman"/>
              </a:rPr>
              <a:t>Many</a:t>
            </a:r>
            <a:r>
              <a:rPr sz="3200" spc="-2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separate</a:t>
            </a:r>
            <a:r>
              <a:rPr sz="3200" spc="-4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nodes,</a:t>
            </a:r>
            <a:r>
              <a:rPr sz="3200" spc="-4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each</a:t>
            </a:r>
            <a:r>
              <a:rPr sz="3200" spc="-4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with</a:t>
            </a:r>
            <a:r>
              <a:rPr sz="3200" spc="-4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its</a:t>
            </a:r>
            <a:r>
              <a:rPr sz="3200" spc="-2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own</a:t>
            </a:r>
            <a:r>
              <a:rPr sz="3200" spc="-4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private</a:t>
            </a:r>
            <a:r>
              <a:rPr sz="3200" spc="-5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memory</a:t>
            </a:r>
            <a:r>
              <a:rPr sz="3200" spc="5" dirty="0">
                <a:latin typeface="Times New Roman"/>
                <a:cs typeface="Times New Roman"/>
              </a:rPr>
              <a:t> </a:t>
            </a:r>
            <a:r>
              <a:rPr sz="3200" spc="-50" dirty="0">
                <a:latin typeface="Times New Roman"/>
                <a:cs typeface="Times New Roman"/>
              </a:rPr>
              <a:t>– </a:t>
            </a:r>
            <a:r>
              <a:rPr sz="3200" dirty="0">
                <a:latin typeface="Times New Roman"/>
                <a:cs typeface="Times New Roman"/>
              </a:rPr>
              <a:t>hundreds</a:t>
            </a:r>
            <a:r>
              <a:rPr sz="3200" spc="-4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or</a:t>
            </a:r>
            <a:r>
              <a:rPr sz="3200" spc="-2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thousands</a:t>
            </a:r>
            <a:r>
              <a:rPr sz="3200" spc="-3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of</a:t>
            </a:r>
            <a:r>
              <a:rPr sz="3200" spc="-2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nodes</a:t>
            </a:r>
            <a:r>
              <a:rPr sz="3200" spc="-2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(e.g.,</a:t>
            </a:r>
            <a:r>
              <a:rPr sz="3200" spc="-3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Cray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T3E,</a:t>
            </a:r>
            <a:r>
              <a:rPr sz="3200" spc="-10" dirty="0">
                <a:latin typeface="Times New Roman"/>
                <a:cs typeface="Times New Roman"/>
              </a:rPr>
              <a:t> nCube)</a:t>
            </a:r>
            <a:endParaRPr sz="3200">
              <a:latin typeface="Times New Roman"/>
              <a:cs typeface="Times New Roman"/>
            </a:endParaRPr>
          </a:p>
          <a:p>
            <a:pPr marL="755015" marR="119380" lvl="1" indent="-285750">
              <a:lnSpc>
                <a:spcPts val="3020"/>
              </a:lnSpc>
              <a:spcBef>
                <a:spcPts val="670"/>
              </a:spcBef>
              <a:buChar char="–"/>
              <a:tabLst>
                <a:tab pos="756285" algn="l"/>
              </a:tabLst>
            </a:pPr>
            <a:r>
              <a:rPr sz="2800" dirty="0">
                <a:solidFill>
                  <a:srgbClr val="FF3300"/>
                </a:solidFill>
                <a:latin typeface="Times New Roman"/>
                <a:cs typeface="Times New Roman"/>
              </a:rPr>
              <a:t>Manufactured</a:t>
            </a:r>
            <a:r>
              <a:rPr sz="2800" spc="-55" dirty="0">
                <a:solidFill>
                  <a:srgbClr val="FF33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3300"/>
                </a:solidFill>
                <a:latin typeface="Times New Roman"/>
                <a:cs typeface="Times New Roman"/>
              </a:rPr>
              <a:t>as</a:t>
            </a:r>
            <a:r>
              <a:rPr sz="2800" spc="-50" dirty="0">
                <a:solidFill>
                  <a:srgbClr val="FF33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3300"/>
                </a:solidFill>
                <a:latin typeface="Times New Roman"/>
                <a:cs typeface="Times New Roman"/>
              </a:rPr>
              <a:t>a</a:t>
            </a:r>
            <a:r>
              <a:rPr sz="2800" spc="-60" dirty="0">
                <a:solidFill>
                  <a:srgbClr val="FF33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3300"/>
                </a:solidFill>
                <a:latin typeface="Times New Roman"/>
                <a:cs typeface="Times New Roman"/>
              </a:rPr>
              <a:t>single</a:t>
            </a:r>
            <a:r>
              <a:rPr sz="2800" spc="-70" dirty="0">
                <a:solidFill>
                  <a:srgbClr val="FF33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3300"/>
                </a:solidFill>
                <a:latin typeface="Times New Roman"/>
                <a:cs typeface="Times New Roman"/>
              </a:rPr>
              <a:t>computer</a:t>
            </a:r>
            <a:r>
              <a:rPr sz="2800" spc="-55" dirty="0">
                <a:solidFill>
                  <a:srgbClr val="FF33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3300"/>
                </a:solidFill>
                <a:latin typeface="Times New Roman"/>
                <a:cs typeface="Times New Roman"/>
              </a:rPr>
              <a:t>with</a:t>
            </a:r>
            <a:r>
              <a:rPr sz="2800" spc="-50" dirty="0">
                <a:solidFill>
                  <a:srgbClr val="FF33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3300"/>
                </a:solidFill>
                <a:latin typeface="Times New Roman"/>
                <a:cs typeface="Times New Roman"/>
              </a:rPr>
              <a:t>a</a:t>
            </a:r>
            <a:r>
              <a:rPr sz="2800" spc="-45" dirty="0">
                <a:solidFill>
                  <a:srgbClr val="FF33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3300"/>
                </a:solidFill>
                <a:latin typeface="Times New Roman"/>
                <a:cs typeface="Times New Roman"/>
              </a:rPr>
              <a:t>proprietary</a:t>
            </a:r>
            <a:r>
              <a:rPr sz="2800" spc="-75" dirty="0">
                <a:solidFill>
                  <a:srgbClr val="FF33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3300"/>
                </a:solidFill>
                <a:latin typeface="Times New Roman"/>
                <a:cs typeface="Times New Roman"/>
              </a:rPr>
              <a:t>OS,</a:t>
            </a:r>
            <a:r>
              <a:rPr sz="2800" spc="-30" dirty="0">
                <a:solidFill>
                  <a:srgbClr val="FF3300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FF3300"/>
                </a:solidFill>
                <a:latin typeface="Times New Roman"/>
                <a:cs typeface="Times New Roman"/>
              </a:rPr>
              <a:t>very 	</a:t>
            </a:r>
            <a:r>
              <a:rPr sz="2800" dirty="0">
                <a:solidFill>
                  <a:srgbClr val="FF3300"/>
                </a:solidFill>
                <a:latin typeface="Times New Roman"/>
                <a:cs typeface="Times New Roman"/>
              </a:rPr>
              <a:t>fast</a:t>
            </a:r>
            <a:r>
              <a:rPr sz="2800" spc="-65" dirty="0">
                <a:solidFill>
                  <a:srgbClr val="FF33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3300"/>
                </a:solidFill>
                <a:latin typeface="Times New Roman"/>
                <a:cs typeface="Times New Roman"/>
              </a:rPr>
              <a:t>communication</a:t>
            </a:r>
            <a:r>
              <a:rPr sz="2800" spc="-60" dirty="0">
                <a:solidFill>
                  <a:srgbClr val="FF3300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FF3300"/>
                </a:solidFill>
                <a:latin typeface="Times New Roman"/>
                <a:cs typeface="Times New Roman"/>
              </a:rPr>
              <a:t>network</a:t>
            </a:r>
            <a:r>
              <a:rPr sz="2800" spc="-10" dirty="0">
                <a:solidFill>
                  <a:srgbClr val="B1B1B1"/>
                </a:solidFill>
                <a:latin typeface="Times New Roman"/>
                <a:cs typeface="Times New Roman"/>
              </a:rPr>
              <a:t>.</a:t>
            </a:r>
            <a:endParaRPr sz="2800">
              <a:latin typeface="Times New Roman"/>
              <a:cs typeface="Times New Roman"/>
            </a:endParaRPr>
          </a:p>
          <a:p>
            <a:pPr marL="755650" lvl="1" indent="-285750">
              <a:lnSpc>
                <a:spcPct val="100000"/>
              </a:lnSpc>
              <a:spcBef>
                <a:spcPts val="295"/>
              </a:spcBef>
              <a:buChar char="–"/>
              <a:tabLst>
                <a:tab pos="755650" algn="l"/>
              </a:tabLst>
            </a:pPr>
            <a:r>
              <a:rPr sz="2800" dirty="0">
                <a:latin typeface="Times New Roman"/>
                <a:cs typeface="Times New Roman"/>
              </a:rPr>
              <a:t>Designed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to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run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large,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compute-</a:t>
            </a:r>
            <a:r>
              <a:rPr sz="2800" dirty="0">
                <a:latin typeface="Times New Roman"/>
                <a:cs typeface="Times New Roman"/>
              </a:rPr>
              <a:t>intensive</a:t>
            </a:r>
            <a:r>
              <a:rPr sz="2800" spc="-3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parallel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applications</a:t>
            </a:r>
            <a:endParaRPr sz="2800">
              <a:latin typeface="Times New Roman"/>
              <a:cs typeface="Times New Roman"/>
            </a:endParaRPr>
          </a:p>
          <a:p>
            <a:pPr marL="755650" lvl="1" indent="-285750">
              <a:lnSpc>
                <a:spcPct val="100000"/>
              </a:lnSpc>
              <a:spcBef>
                <a:spcPts val="340"/>
              </a:spcBef>
              <a:buChar char="–"/>
              <a:tabLst>
                <a:tab pos="755650" algn="l"/>
              </a:tabLst>
            </a:pPr>
            <a:r>
              <a:rPr sz="2800" dirty="0">
                <a:latin typeface="Times New Roman"/>
                <a:cs typeface="Times New Roman"/>
              </a:rPr>
              <a:t>Expensive,</a:t>
            </a:r>
            <a:r>
              <a:rPr sz="2800" spc="-5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long</a:t>
            </a:r>
            <a:r>
              <a:rPr sz="2800" spc="-7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time-to-</a:t>
            </a:r>
            <a:r>
              <a:rPr sz="2800" dirty="0">
                <a:latin typeface="Times New Roman"/>
                <a:cs typeface="Times New Roman"/>
              </a:rPr>
              <a:t>market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cycle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33959" rIns="0" bIns="0" rtlCol="0">
            <a:spAutoFit/>
          </a:bodyPr>
          <a:lstStyle/>
          <a:p>
            <a:pPr marL="426720">
              <a:lnSpc>
                <a:spcPct val="100000"/>
              </a:lnSpc>
              <a:spcBef>
                <a:spcPts val="105"/>
              </a:spcBef>
            </a:pPr>
            <a:r>
              <a:rPr dirty="0"/>
              <a:t>Historical</a:t>
            </a:r>
            <a:r>
              <a:rPr spc="-15" dirty="0"/>
              <a:t> </a:t>
            </a:r>
            <a:r>
              <a:rPr dirty="0"/>
              <a:t>Perspective</a:t>
            </a:r>
            <a:r>
              <a:rPr spc="-25" dirty="0"/>
              <a:t> </a:t>
            </a:r>
            <a:r>
              <a:rPr dirty="0"/>
              <a:t>-</a:t>
            </a:r>
            <a:r>
              <a:rPr spc="-15" dirty="0"/>
              <a:t> </a:t>
            </a:r>
            <a:r>
              <a:rPr spc="-20" dirty="0"/>
              <a:t>NOWs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spc="-25" dirty="0"/>
              <a:t>39</a:t>
            </a:fld>
            <a:endParaRPr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916939" y="1809213"/>
            <a:ext cx="10274935" cy="3829685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65"/>
              </a:spcBef>
              <a:buChar char="•"/>
              <a:tabLst>
                <a:tab pos="355600" algn="l"/>
              </a:tabLst>
            </a:pPr>
            <a:r>
              <a:rPr sz="3200" dirty="0">
                <a:latin typeface="Times New Roman"/>
                <a:cs typeface="Times New Roman"/>
              </a:rPr>
              <a:t>Networks</a:t>
            </a:r>
            <a:r>
              <a:rPr sz="3200" spc="-2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of</a:t>
            </a:r>
            <a:r>
              <a:rPr sz="3200" spc="-55" dirty="0">
                <a:latin typeface="Times New Roman"/>
                <a:cs typeface="Times New Roman"/>
              </a:rPr>
              <a:t> </a:t>
            </a:r>
            <a:r>
              <a:rPr sz="3200" spc="-10" dirty="0">
                <a:latin typeface="Times New Roman"/>
                <a:cs typeface="Times New Roman"/>
              </a:rPr>
              <a:t>Workstations</a:t>
            </a:r>
            <a:endParaRPr sz="3200">
              <a:latin typeface="Times New Roman"/>
              <a:cs typeface="Times New Roman"/>
            </a:endParaRPr>
          </a:p>
          <a:p>
            <a:pPr marL="355600" marR="1083945" indent="-343535">
              <a:lnSpc>
                <a:spcPct val="100000"/>
              </a:lnSpc>
              <a:spcBef>
                <a:spcPts val="765"/>
              </a:spcBef>
              <a:buChar char="•"/>
              <a:tabLst>
                <a:tab pos="355600" algn="l"/>
              </a:tabLst>
            </a:pPr>
            <a:r>
              <a:rPr sz="3200" dirty="0">
                <a:latin typeface="Times New Roman"/>
                <a:cs typeface="Times New Roman"/>
              </a:rPr>
              <a:t>Designed</a:t>
            </a:r>
            <a:r>
              <a:rPr sz="3200" spc="-4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to</a:t>
            </a:r>
            <a:r>
              <a:rPr sz="3200" spc="-20" dirty="0"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harvest</a:t>
            </a:r>
            <a:r>
              <a:rPr sz="3200" spc="-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idle</a:t>
            </a:r>
            <a:r>
              <a:rPr sz="3200" spc="-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workstation</a:t>
            </a:r>
            <a:r>
              <a:rPr sz="3200" spc="-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cycles </a:t>
            </a:r>
            <a:r>
              <a:rPr sz="3200" dirty="0">
                <a:latin typeface="Times New Roman"/>
                <a:cs typeface="Times New Roman"/>
              </a:rPr>
              <a:t>to</a:t>
            </a:r>
            <a:r>
              <a:rPr sz="3200" spc="-15" dirty="0">
                <a:latin typeface="Times New Roman"/>
                <a:cs typeface="Times New Roman"/>
              </a:rPr>
              <a:t> </a:t>
            </a:r>
            <a:r>
              <a:rPr sz="3200" spc="-10" dirty="0">
                <a:latin typeface="Times New Roman"/>
                <a:cs typeface="Times New Roman"/>
              </a:rPr>
              <a:t>support compute-</a:t>
            </a:r>
            <a:r>
              <a:rPr sz="3200" dirty="0">
                <a:latin typeface="Times New Roman"/>
                <a:cs typeface="Times New Roman"/>
              </a:rPr>
              <a:t>intensive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spc="-10" dirty="0">
                <a:latin typeface="Times New Roman"/>
                <a:cs typeface="Times New Roman"/>
              </a:rPr>
              <a:t>applications.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3535">
              <a:lnSpc>
                <a:spcPct val="100000"/>
              </a:lnSpc>
              <a:spcBef>
                <a:spcPts val="770"/>
              </a:spcBef>
              <a:buChar char="•"/>
              <a:tabLst>
                <a:tab pos="355600" algn="l"/>
              </a:tabLst>
            </a:pPr>
            <a:r>
              <a:rPr sz="3200" dirty="0">
                <a:latin typeface="Times New Roman"/>
                <a:cs typeface="Times New Roman"/>
              </a:rPr>
              <a:t>Advocates</a:t>
            </a:r>
            <a:r>
              <a:rPr sz="3200" spc="-6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contended</a:t>
            </a:r>
            <a:r>
              <a:rPr sz="3200" spc="-7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that</a:t>
            </a:r>
            <a:r>
              <a:rPr sz="3200" spc="-3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if</a:t>
            </a:r>
            <a:r>
              <a:rPr sz="3200" spc="-5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done</a:t>
            </a:r>
            <a:r>
              <a:rPr sz="3200" spc="-50" dirty="0">
                <a:latin typeface="Times New Roman"/>
                <a:cs typeface="Times New Roman"/>
              </a:rPr>
              <a:t> </a:t>
            </a:r>
            <a:r>
              <a:rPr sz="3200" spc="-10" dirty="0">
                <a:latin typeface="Times New Roman"/>
                <a:cs typeface="Times New Roman"/>
              </a:rPr>
              <a:t>properly,</a:t>
            </a:r>
            <a:r>
              <a:rPr sz="3200" spc="-6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you</a:t>
            </a:r>
            <a:r>
              <a:rPr sz="3200" spc="-6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could</a:t>
            </a:r>
            <a:r>
              <a:rPr sz="3200" spc="-5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get</a:t>
            </a:r>
            <a:r>
              <a:rPr sz="3200" spc="-6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Times New Roman"/>
                <a:cs typeface="Times New Roman"/>
              </a:rPr>
              <a:t>the </a:t>
            </a:r>
            <a:r>
              <a:rPr sz="3200" dirty="0">
                <a:latin typeface="Times New Roman"/>
                <a:cs typeface="Times New Roman"/>
              </a:rPr>
              <a:t>power</a:t>
            </a:r>
            <a:r>
              <a:rPr sz="3200" spc="-4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of an MPP</a:t>
            </a:r>
            <a:r>
              <a:rPr sz="3200" spc="-14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at minimal</a:t>
            </a:r>
            <a:r>
              <a:rPr sz="3200" spc="-4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additional</a:t>
            </a:r>
            <a:r>
              <a:rPr sz="3200" spc="-40" dirty="0">
                <a:latin typeface="Times New Roman"/>
                <a:cs typeface="Times New Roman"/>
              </a:rPr>
              <a:t> </a:t>
            </a:r>
            <a:r>
              <a:rPr sz="3200" spc="-10" dirty="0">
                <a:latin typeface="Times New Roman"/>
                <a:cs typeface="Times New Roman"/>
              </a:rPr>
              <a:t>cost.</a:t>
            </a:r>
            <a:endParaRPr sz="3200">
              <a:latin typeface="Times New Roman"/>
              <a:cs typeface="Times New Roman"/>
            </a:endParaRPr>
          </a:p>
          <a:p>
            <a:pPr marL="355600" marR="1642745" indent="-343535">
              <a:lnSpc>
                <a:spcPct val="100000"/>
              </a:lnSpc>
              <a:spcBef>
                <a:spcPts val="770"/>
              </a:spcBef>
              <a:buChar char="•"/>
              <a:tabLst>
                <a:tab pos="355600" algn="l"/>
              </a:tabLst>
            </a:pPr>
            <a:r>
              <a:rPr sz="3200" dirty="0">
                <a:latin typeface="Times New Roman"/>
                <a:cs typeface="Times New Roman"/>
              </a:rPr>
              <a:t>Supported</a:t>
            </a:r>
            <a:r>
              <a:rPr sz="3200" spc="-35" dirty="0">
                <a:latin typeface="Times New Roman"/>
                <a:cs typeface="Times New Roman"/>
              </a:rPr>
              <a:t> </a:t>
            </a:r>
            <a:r>
              <a:rPr sz="3200" spc="-10" dirty="0">
                <a:latin typeface="Times New Roman"/>
                <a:cs typeface="Times New Roman"/>
              </a:rPr>
              <a:t>general-</a:t>
            </a:r>
            <a:r>
              <a:rPr sz="3200" dirty="0">
                <a:latin typeface="Times New Roman"/>
                <a:cs typeface="Times New Roman"/>
              </a:rPr>
              <a:t>purpose</a:t>
            </a:r>
            <a:r>
              <a:rPr sz="3200" spc="-3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processing</a:t>
            </a:r>
            <a:r>
              <a:rPr sz="3200" spc="-25" dirty="0">
                <a:latin typeface="Times New Roman"/>
                <a:cs typeface="Times New Roman"/>
              </a:rPr>
              <a:t> </a:t>
            </a:r>
            <a:r>
              <a:rPr sz="3200" i="1" dirty="0">
                <a:latin typeface="Times New Roman"/>
                <a:cs typeface="Times New Roman"/>
              </a:rPr>
              <a:t>and</a:t>
            </a:r>
            <a:r>
              <a:rPr sz="3200" i="1" spc="-20" dirty="0">
                <a:latin typeface="Times New Roman"/>
                <a:cs typeface="Times New Roman"/>
              </a:rPr>
              <a:t> </a:t>
            </a:r>
            <a:r>
              <a:rPr sz="3200" spc="-10" dirty="0">
                <a:latin typeface="Times New Roman"/>
                <a:cs typeface="Times New Roman"/>
              </a:rPr>
              <a:t>parallel applications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5" name="Freeform: Shape 4104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609600"/>
            <a:ext cx="3739341" cy="1330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757680"/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Cluster </a:t>
            </a:r>
            <a:r>
              <a:rPr lang="en-US" sz="3100" kern="1200" spc="-1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Computing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62366" y="2194102"/>
            <a:ext cx="3715175" cy="3908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55600" marR="5080" indent="-228600">
              <a:lnSpc>
                <a:spcPct val="90000"/>
              </a:lnSpc>
              <a:spcBef>
                <a:spcPts val="105"/>
              </a:spcBef>
              <a:buClr>
                <a:schemeClr val="accent1">
                  <a:lumMod val="75000"/>
                </a:schemeClr>
              </a:buClr>
              <a:buSzPct val="85000"/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en-US" sz="2000" dirty="0"/>
              <a:t>A</a:t>
            </a:r>
            <a:r>
              <a:rPr lang="en-US" sz="2000" spc="-20" dirty="0"/>
              <a:t> </a:t>
            </a:r>
            <a:r>
              <a:rPr lang="en-US" sz="2000" dirty="0"/>
              <a:t>collection</a:t>
            </a:r>
            <a:r>
              <a:rPr lang="en-US" sz="2000" spc="-40" dirty="0"/>
              <a:t> </a:t>
            </a:r>
            <a:r>
              <a:rPr lang="en-US" sz="2000" dirty="0"/>
              <a:t>of</a:t>
            </a:r>
            <a:r>
              <a:rPr lang="en-US" sz="2000" spc="-15" dirty="0"/>
              <a:t> </a:t>
            </a:r>
            <a:r>
              <a:rPr lang="en-US" sz="2000" dirty="0"/>
              <a:t>similar</a:t>
            </a:r>
            <a:r>
              <a:rPr lang="en-US" sz="2000" spc="-40" dirty="0"/>
              <a:t> </a:t>
            </a:r>
            <a:r>
              <a:rPr lang="en-US" sz="2000" dirty="0"/>
              <a:t>processors</a:t>
            </a:r>
            <a:r>
              <a:rPr lang="en-US" sz="2000" spc="-50" dirty="0"/>
              <a:t> </a:t>
            </a:r>
            <a:r>
              <a:rPr lang="en-US" sz="2000" dirty="0"/>
              <a:t>(PCs,</a:t>
            </a:r>
            <a:r>
              <a:rPr lang="en-US" sz="2000" spc="-25" dirty="0"/>
              <a:t> </a:t>
            </a:r>
            <a:r>
              <a:rPr lang="en-US" sz="2000" spc="-10" dirty="0"/>
              <a:t>workstations) </a:t>
            </a:r>
            <a:r>
              <a:rPr lang="en-US" sz="2000" dirty="0"/>
              <a:t>running</a:t>
            </a:r>
            <a:r>
              <a:rPr lang="en-US" sz="2000" spc="-55" dirty="0"/>
              <a:t> </a:t>
            </a:r>
            <a:r>
              <a:rPr lang="en-US" sz="2000" dirty="0"/>
              <a:t>the</a:t>
            </a:r>
            <a:r>
              <a:rPr lang="en-US" sz="2000" spc="-30" dirty="0"/>
              <a:t> </a:t>
            </a:r>
            <a:r>
              <a:rPr lang="en-US" sz="2000" dirty="0"/>
              <a:t>same</a:t>
            </a:r>
            <a:r>
              <a:rPr lang="en-US" sz="2000" spc="-40" dirty="0"/>
              <a:t> </a:t>
            </a:r>
            <a:r>
              <a:rPr lang="en-US" sz="2000" dirty="0"/>
              <a:t>operating</a:t>
            </a:r>
            <a:r>
              <a:rPr lang="en-US" sz="2000" spc="-65" dirty="0"/>
              <a:t> </a:t>
            </a:r>
            <a:r>
              <a:rPr lang="en-US" sz="2000" dirty="0"/>
              <a:t>system,</a:t>
            </a:r>
            <a:r>
              <a:rPr lang="en-US" sz="2000" spc="-40" dirty="0"/>
              <a:t> </a:t>
            </a:r>
            <a:r>
              <a:rPr lang="en-US" sz="2000" dirty="0"/>
              <a:t>connected</a:t>
            </a:r>
            <a:r>
              <a:rPr lang="en-US" sz="2000" spc="-60" dirty="0"/>
              <a:t> </a:t>
            </a:r>
            <a:r>
              <a:rPr lang="en-US" sz="2000" dirty="0"/>
              <a:t>by</a:t>
            </a:r>
            <a:r>
              <a:rPr lang="en-US" sz="2000" spc="-40" dirty="0"/>
              <a:t> </a:t>
            </a:r>
            <a:r>
              <a:rPr lang="en-US" sz="2000" dirty="0"/>
              <a:t>a</a:t>
            </a:r>
            <a:r>
              <a:rPr lang="en-US" sz="2000" spc="-25" dirty="0"/>
              <a:t> </a:t>
            </a:r>
            <a:r>
              <a:rPr lang="en-US" sz="2000" spc="-10" dirty="0"/>
              <a:t>high- </a:t>
            </a:r>
            <a:r>
              <a:rPr lang="en-US" sz="2000" dirty="0"/>
              <a:t>speed</a:t>
            </a:r>
            <a:r>
              <a:rPr lang="en-US" sz="2000" spc="-85" dirty="0"/>
              <a:t> </a:t>
            </a:r>
            <a:r>
              <a:rPr lang="en-US" sz="2000" spc="-20" dirty="0"/>
              <a:t>LAN.</a:t>
            </a:r>
            <a:endParaRPr lang="en-US" sz="2000" dirty="0"/>
          </a:p>
          <a:p>
            <a:pPr marL="355600" marR="622935" indent="-228600">
              <a:lnSpc>
                <a:spcPct val="90000"/>
              </a:lnSpc>
              <a:spcBef>
                <a:spcPts val="770"/>
              </a:spcBef>
              <a:buClr>
                <a:schemeClr val="accent1">
                  <a:lumMod val="75000"/>
                </a:schemeClr>
              </a:buClr>
              <a:buSzPct val="85000"/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en-US" sz="2000" dirty="0"/>
              <a:t>Parallel</a:t>
            </a:r>
            <a:r>
              <a:rPr lang="en-US" sz="2000" spc="-35" dirty="0"/>
              <a:t> </a:t>
            </a:r>
            <a:r>
              <a:rPr lang="en-US" sz="2000" dirty="0"/>
              <a:t>computing</a:t>
            </a:r>
            <a:r>
              <a:rPr lang="en-US" sz="2000" spc="-50" dirty="0"/>
              <a:t> </a:t>
            </a:r>
            <a:r>
              <a:rPr lang="en-US" sz="2000" dirty="0"/>
              <a:t>capabilities</a:t>
            </a:r>
            <a:r>
              <a:rPr lang="en-US" sz="2000" spc="-50" dirty="0"/>
              <a:t> </a:t>
            </a:r>
            <a:r>
              <a:rPr lang="en-US" sz="2000" dirty="0"/>
              <a:t>using</a:t>
            </a:r>
            <a:r>
              <a:rPr lang="en-US" sz="2000" spc="-30" dirty="0"/>
              <a:t> </a:t>
            </a:r>
            <a:r>
              <a:rPr lang="en-US" sz="2000" dirty="0"/>
              <a:t>inexpensive</a:t>
            </a:r>
            <a:r>
              <a:rPr lang="en-US" sz="2000" spc="-60" dirty="0"/>
              <a:t> </a:t>
            </a:r>
            <a:r>
              <a:rPr lang="en-US" sz="2000" spc="-25" dirty="0"/>
              <a:t>PC </a:t>
            </a:r>
            <a:r>
              <a:rPr lang="en-US" sz="2000" spc="-10" dirty="0"/>
              <a:t>hardware</a:t>
            </a:r>
            <a:endParaRPr lang="en-US" sz="2000" dirty="0"/>
          </a:p>
        </p:txBody>
      </p:sp>
      <p:pic>
        <p:nvPicPr>
          <p:cNvPr id="4098" name="Picture 2" descr="An Overview of Cluster Computing - GeeksforGeeks">
            <a:extLst>
              <a:ext uri="{FF2B5EF4-FFF2-40B4-BE49-F238E27FC236}">
                <a16:creationId xmlns:a16="http://schemas.microsoft.com/office/drawing/2014/main" id="{5BA147D2-7DA5-521D-8376-670883091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45457" y="1723405"/>
            <a:ext cx="6155141" cy="343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1D60167-4931-47E6-BA6A-407CBD079E47}" type="slidenum">
              <a:rPr lang="en-US" sz="1000" spc="-25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 sz="1000" spc="-25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48259" rIns="0" bIns="0" rtlCol="0">
            <a:spAutoFit/>
          </a:bodyPr>
          <a:lstStyle/>
          <a:p>
            <a:pPr marL="1457325">
              <a:lnSpc>
                <a:spcPct val="100000"/>
              </a:lnSpc>
              <a:spcBef>
                <a:spcPts val="105"/>
              </a:spcBef>
            </a:pPr>
            <a:r>
              <a:rPr dirty="0"/>
              <a:t>Other</a:t>
            </a:r>
            <a:r>
              <a:rPr spc="-20" dirty="0"/>
              <a:t> </a:t>
            </a:r>
            <a:r>
              <a:rPr dirty="0"/>
              <a:t>Grid </a:t>
            </a:r>
            <a:r>
              <a:rPr spc="-10" dirty="0"/>
              <a:t>Resources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spc="-25" dirty="0"/>
              <a:t>40</a:t>
            </a:fld>
            <a:endParaRPr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993139" y="2002662"/>
            <a:ext cx="10167620" cy="31610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55600" marR="5080" indent="-343535">
              <a:lnSpc>
                <a:spcPct val="100200"/>
              </a:lnSpc>
              <a:spcBef>
                <a:spcPts val="90"/>
              </a:spcBef>
              <a:buClr>
                <a:srgbClr val="000000"/>
              </a:buClr>
              <a:buChar char="•"/>
              <a:tabLst>
                <a:tab pos="355600" algn="l"/>
              </a:tabLst>
            </a:pPr>
            <a:r>
              <a:rPr sz="2800" u="sng" dirty="0">
                <a:solidFill>
                  <a:srgbClr val="CCCCFF"/>
                </a:solidFill>
                <a:uFill>
                  <a:solidFill>
                    <a:srgbClr val="CCCCFF"/>
                  </a:solidFill>
                </a:uFill>
                <a:latin typeface="Times New Roman"/>
                <a:cs typeface="Times New Roman"/>
                <a:hlinkClick r:id="rId2"/>
              </a:rPr>
              <a:t>The</a:t>
            </a:r>
            <a:r>
              <a:rPr sz="2800" u="sng" spc="-30" dirty="0">
                <a:solidFill>
                  <a:srgbClr val="CCCCFF"/>
                </a:solidFill>
                <a:uFill>
                  <a:solidFill>
                    <a:srgbClr val="CCCCFF"/>
                  </a:solidFill>
                </a:uFill>
                <a:latin typeface="Times New Roman"/>
                <a:cs typeface="Times New Roman"/>
                <a:hlinkClick r:id="rId2"/>
              </a:rPr>
              <a:t> </a:t>
            </a:r>
            <a:r>
              <a:rPr sz="2800" u="sng" dirty="0">
                <a:solidFill>
                  <a:srgbClr val="CCCCFF"/>
                </a:solidFill>
                <a:uFill>
                  <a:solidFill>
                    <a:srgbClr val="CCCCFF"/>
                  </a:solidFill>
                </a:uFill>
                <a:latin typeface="Times New Roman"/>
                <a:cs typeface="Times New Roman"/>
                <a:hlinkClick r:id="rId2"/>
              </a:rPr>
              <a:t>Globus</a:t>
            </a:r>
            <a:r>
              <a:rPr sz="2800" u="sng" spc="-40" dirty="0">
                <a:solidFill>
                  <a:srgbClr val="CCCCFF"/>
                </a:solidFill>
                <a:uFill>
                  <a:solidFill>
                    <a:srgbClr val="CCCCFF"/>
                  </a:solidFill>
                </a:uFill>
                <a:latin typeface="Times New Roman"/>
                <a:cs typeface="Times New Roman"/>
                <a:hlinkClick r:id="rId2"/>
              </a:rPr>
              <a:t> </a:t>
            </a:r>
            <a:r>
              <a:rPr sz="2800" u="sng" dirty="0">
                <a:solidFill>
                  <a:srgbClr val="CCCCFF"/>
                </a:solidFill>
                <a:uFill>
                  <a:solidFill>
                    <a:srgbClr val="CCCCFF"/>
                  </a:solidFill>
                </a:uFill>
                <a:latin typeface="Times New Roman"/>
                <a:cs typeface="Times New Roman"/>
                <a:hlinkClick r:id="rId2"/>
              </a:rPr>
              <a:t>Alliance</a:t>
            </a:r>
            <a:r>
              <a:rPr sz="2800" dirty="0">
                <a:latin typeface="Times New Roman"/>
                <a:cs typeface="Times New Roman"/>
              </a:rPr>
              <a:t>: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“a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community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organizations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individuals </a:t>
            </a:r>
            <a:r>
              <a:rPr sz="2400" dirty="0">
                <a:latin typeface="Times New Roman"/>
                <a:cs typeface="Times New Roman"/>
              </a:rPr>
              <a:t>developing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fundamental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technologies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behind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"Grid,"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which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lets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people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share </a:t>
            </a:r>
            <a:r>
              <a:rPr sz="2400" dirty="0">
                <a:latin typeface="Times New Roman"/>
                <a:cs typeface="Times New Roman"/>
              </a:rPr>
              <a:t>computing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power,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databases,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instruments,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other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on-line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tools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securely</a:t>
            </a:r>
            <a:r>
              <a:rPr sz="2400" dirty="0">
                <a:latin typeface="Times New Roman"/>
                <a:cs typeface="Times New Roman"/>
              </a:rPr>
              <a:t> across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corporate,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institutional,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geographic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boundaries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without</a:t>
            </a:r>
            <a:r>
              <a:rPr sz="2400" spc="-10" dirty="0">
                <a:latin typeface="Times New Roman"/>
                <a:cs typeface="Times New Roman"/>
              </a:rPr>
              <a:t> sacrificing</a:t>
            </a:r>
            <a:endParaRPr sz="2400">
              <a:latin typeface="Times New Roman"/>
              <a:cs typeface="Times New Roman"/>
            </a:endParaRPr>
          </a:p>
          <a:p>
            <a:pPr marL="355600">
              <a:lnSpc>
                <a:spcPct val="100000"/>
              </a:lnSpc>
            </a:pPr>
            <a:r>
              <a:rPr sz="2400" dirty="0">
                <a:latin typeface="Times New Roman"/>
                <a:cs typeface="Times New Roman"/>
              </a:rPr>
              <a:t>local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autonomy”</a:t>
            </a:r>
            <a:endParaRPr sz="2400">
              <a:latin typeface="Times New Roman"/>
              <a:cs typeface="Times New Roman"/>
            </a:endParaRPr>
          </a:p>
          <a:p>
            <a:pPr marL="355600" marR="45720" indent="-343535">
              <a:lnSpc>
                <a:spcPct val="100200"/>
              </a:lnSpc>
              <a:spcBef>
                <a:spcPts val="650"/>
              </a:spcBef>
              <a:buClr>
                <a:srgbClr val="000000"/>
              </a:buClr>
              <a:buChar char="•"/>
              <a:tabLst>
                <a:tab pos="355600" algn="l"/>
              </a:tabLst>
            </a:pPr>
            <a:r>
              <a:rPr sz="2800" u="sng" dirty="0">
                <a:solidFill>
                  <a:srgbClr val="CCCCFF"/>
                </a:solidFill>
                <a:uFill>
                  <a:solidFill>
                    <a:srgbClr val="CCCCFF"/>
                  </a:solidFill>
                </a:uFill>
                <a:latin typeface="Times New Roman"/>
                <a:cs typeface="Times New Roman"/>
                <a:hlinkClick r:id="rId3"/>
              </a:rPr>
              <a:t>Grid</a:t>
            </a:r>
            <a:r>
              <a:rPr sz="2800" u="sng" spc="-45" dirty="0">
                <a:solidFill>
                  <a:srgbClr val="CCCCFF"/>
                </a:solidFill>
                <a:uFill>
                  <a:solidFill>
                    <a:srgbClr val="CCCCFF"/>
                  </a:solidFill>
                </a:uFill>
                <a:latin typeface="Times New Roman"/>
                <a:cs typeface="Times New Roman"/>
                <a:hlinkClick r:id="rId3"/>
              </a:rPr>
              <a:t> </a:t>
            </a:r>
            <a:r>
              <a:rPr sz="2800" u="sng" dirty="0">
                <a:solidFill>
                  <a:srgbClr val="CCCCFF"/>
                </a:solidFill>
                <a:uFill>
                  <a:solidFill>
                    <a:srgbClr val="CCCCFF"/>
                  </a:solidFill>
                </a:uFill>
                <a:latin typeface="Times New Roman"/>
                <a:cs typeface="Times New Roman"/>
                <a:hlinkClick r:id="rId3"/>
              </a:rPr>
              <a:t>Computing</a:t>
            </a:r>
            <a:r>
              <a:rPr sz="2800" u="sng" spc="-25" dirty="0">
                <a:solidFill>
                  <a:srgbClr val="CCCCFF"/>
                </a:solidFill>
                <a:uFill>
                  <a:solidFill>
                    <a:srgbClr val="CCCCFF"/>
                  </a:solidFill>
                </a:uFill>
                <a:latin typeface="Times New Roman"/>
                <a:cs typeface="Times New Roman"/>
                <a:hlinkClick r:id="rId3"/>
              </a:rPr>
              <a:t> </a:t>
            </a:r>
            <a:r>
              <a:rPr sz="2800" u="sng" dirty="0">
                <a:solidFill>
                  <a:srgbClr val="CCCCFF"/>
                </a:solidFill>
                <a:uFill>
                  <a:solidFill>
                    <a:srgbClr val="CCCCFF"/>
                  </a:solidFill>
                </a:uFill>
                <a:latin typeface="Times New Roman"/>
                <a:cs typeface="Times New Roman"/>
                <a:hlinkClick r:id="rId3"/>
              </a:rPr>
              <a:t>Info</a:t>
            </a:r>
            <a:r>
              <a:rPr sz="2800" u="sng" spc="-15" dirty="0">
                <a:solidFill>
                  <a:srgbClr val="CCCCFF"/>
                </a:solidFill>
                <a:uFill>
                  <a:solidFill>
                    <a:srgbClr val="CCCCFF"/>
                  </a:solidFill>
                </a:uFill>
                <a:latin typeface="Times New Roman"/>
                <a:cs typeface="Times New Roman"/>
                <a:hlinkClick r:id="rId3"/>
              </a:rPr>
              <a:t> </a:t>
            </a:r>
            <a:r>
              <a:rPr sz="2800" u="sng" spc="-10" dirty="0">
                <a:solidFill>
                  <a:srgbClr val="CCCCFF"/>
                </a:solidFill>
                <a:uFill>
                  <a:solidFill>
                    <a:srgbClr val="CCCCFF"/>
                  </a:solidFill>
                </a:uFill>
                <a:latin typeface="Times New Roman"/>
                <a:cs typeface="Times New Roman"/>
                <a:hlinkClick r:id="rId3"/>
              </a:rPr>
              <a:t>Center:</a:t>
            </a:r>
            <a:r>
              <a:rPr sz="2800" u="sng" spc="-190" dirty="0">
                <a:solidFill>
                  <a:srgbClr val="CCCCFF"/>
                </a:solidFill>
                <a:uFill>
                  <a:solidFill>
                    <a:srgbClr val="CCCC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800" spc="-195" dirty="0">
                <a:solidFill>
                  <a:srgbClr val="CCCC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“aims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to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promote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development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and </a:t>
            </a:r>
            <a:r>
              <a:rPr sz="2400" dirty="0">
                <a:latin typeface="Times New Roman"/>
                <a:cs typeface="Times New Roman"/>
              </a:rPr>
              <a:t>advancement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technologies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that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provide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seamless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scalable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access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to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wide- </a:t>
            </a:r>
            <a:r>
              <a:rPr sz="2400" dirty="0">
                <a:latin typeface="Times New Roman"/>
                <a:cs typeface="Times New Roman"/>
              </a:rPr>
              <a:t>area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distributed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resources”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433195"/>
            <a:r>
              <a:rPr lang="en-US"/>
              <a:t>Cluster</a:t>
            </a:r>
            <a:r>
              <a:rPr lang="en-US" spc="-5"/>
              <a:t> </a:t>
            </a:r>
            <a:r>
              <a:rPr lang="en-US"/>
              <a:t>Types</a:t>
            </a:r>
            <a:r>
              <a:rPr lang="en-US" spc="-15"/>
              <a:t> </a:t>
            </a:r>
            <a:r>
              <a:rPr lang="en-US"/>
              <a:t>&amp;</a:t>
            </a:r>
            <a:r>
              <a:rPr lang="en-US" spc="-5"/>
              <a:t> </a:t>
            </a:r>
            <a:r>
              <a:rPr lang="en-US" spc="-20"/>
              <a:t>Uses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81D60167-4931-47E6-BA6A-407CBD079E47}" type="slidenum">
              <a:rPr lang="en-US" spc="-25" dirty="0"/>
              <a:pPr defTabSz="457200">
                <a:spcAft>
                  <a:spcPts val="600"/>
                </a:spcAft>
              </a:pPr>
              <a:t>5</a:t>
            </a:fld>
            <a:endParaRPr lang="en-US" spc="-25"/>
          </a:p>
        </p:txBody>
      </p:sp>
      <p:graphicFrame>
        <p:nvGraphicFramePr>
          <p:cNvPr id="18" name="object 3">
            <a:extLst>
              <a:ext uri="{FF2B5EF4-FFF2-40B4-BE49-F238E27FC236}">
                <a16:creationId xmlns:a16="http://schemas.microsoft.com/office/drawing/2014/main" id="{DD449F2B-A9A2-5A33-9A8F-56B120F629CC}"/>
              </a:ext>
            </a:extLst>
          </p:cNvPr>
          <p:cNvGraphicFramePr/>
          <p:nvPr/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2" name="Slide Background">
            <a:extLst>
              <a:ext uri="{FF2B5EF4-FFF2-40B4-BE49-F238E27FC236}">
                <a16:creationId xmlns:a16="http://schemas.microsoft.com/office/drawing/2014/main" id="{FE1EC756-41E9-4FD6-AD48-EF46A2813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043" name="Rectangle 1042">
            <a:extLst>
              <a:ext uri="{FF2B5EF4-FFF2-40B4-BE49-F238E27FC236}">
                <a16:creationId xmlns:a16="http://schemas.microsoft.com/office/drawing/2014/main" id="{E66F6371-9EA5-9354-29DC-1D07B921F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290"/>
            <a:ext cx="12192000" cy="1733407"/>
          </a:xfrm>
          <a:prstGeom prst="rect">
            <a:avLst/>
          </a:prstGeom>
          <a:ln>
            <a:noFill/>
          </a:ln>
          <a:effectLst>
            <a:outerShdw blurRad="254000" dist="381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1995" y="307447"/>
            <a:ext cx="10693884" cy="1109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967740"/>
            <a:r>
              <a:rPr lang="en-US" sz="4000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Clusters</a:t>
            </a:r>
            <a:r>
              <a:rPr lang="en-US" sz="4000" kern="1200" cap="all" spc="-25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– </a:t>
            </a:r>
            <a:r>
              <a:rPr lang="en-US" sz="4000" u="sng" kern="1200" cap="all" dirty="0">
                <a:solidFill>
                  <a:schemeClr val="tx1"/>
                </a:solidFill>
                <a:uFill>
                  <a:solidFill>
                    <a:srgbClr val="CCCCFF"/>
                  </a:solidFill>
                </a:uFill>
                <a:latin typeface="+mj-lt"/>
                <a:ea typeface="+mj-ea"/>
                <a:cs typeface="+mj-cs"/>
                <a:hlinkClick r:id="rId2"/>
              </a:rPr>
              <a:t>Beowulf</a:t>
            </a:r>
            <a:r>
              <a:rPr lang="en-US" sz="4000" u="sng" kern="1200" cap="all" spc="-10" dirty="0">
                <a:solidFill>
                  <a:schemeClr val="tx1"/>
                </a:solidFill>
                <a:uFill>
                  <a:solidFill>
                    <a:srgbClr val="CCCCFF"/>
                  </a:solidFill>
                </a:uFill>
                <a:latin typeface="+mj-lt"/>
                <a:ea typeface="+mj-ea"/>
                <a:cs typeface="+mj-cs"/>
                <a:hlinkClick r:id="rId2"/>
              </a:rPr>
              <a:t> model</a:t>
            </a:r>
          </a:p>
        </p:txBody>
      </p:sp>
      <p:pic>
        <p:nvPicPr>
          <p:cNvPr id="1028" name="Picture 4" descr="Diagram of a Beowulf cluster of computers. | Download Scientific Diagram">
            <a:extLst>
              <a:ext uri="{FF2B5EF4-FFF2-40B4-BE49-F238E27FC236}">
                <a16:creationId xmlns:a16="http://schemas.microsoft.com/office/drawing/2014/main" id="{EA90B117-E682-C9C9-8D7E-816172DE4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2636" y="2151970"/>
            <a:ext cx="7218968" cy="367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3"/>
          <p:cNvSpPr txBox="1"/>
          <p:nvPr/>
        </p:nvSpPr>
        <p:spPr>
          <a:xfrm>
            <a:off x="7190509" y="1840232"/>
            <a:ext cx="4265370" cy="3902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55600" indent="-228600">
              <a:lnSpc>
                <a:spcPct val="90000"/>
              </a:lnSpc>
              <a:spcBef>
                <a:spcPts val="865"/>
              </a:spcBef>
              <a:buClr>
                <a:schemeClr val="accent1">
                  <a:lumMod val="75000"/>
                </a:schemeClr>
              </a:buClr>
              <a:buSzPct val="85000"/>
              <a:buFont typeface="Arial" panose="020B0604020202020204" pitchFamily="34" charset="0"/>
              <a:buChar char="•"/>
              <a:tabLst>
                <a:tab pos="355600" algn="l"/>
              </a:tabLst>
            </a:pPr>
            <a:endParaRPr lang="en-US" sz="1900"/>
          </a:p>
          <a:p>
            <a:pPr marL="355600" indent="-228600">
              <a:lnSpc>
                <a:spcPct val="90000"/>
              </a:lnSpc>
              <a:spcBef>
                <a:spcPts val="770"/>
              </a:spcBef>
              <a:buClr>
                <a:schemeClr val="accent1">
                  <a:lumMod val="75000"/>
                </a:schemeClr>
              </a:buClr>
              <a:buSzPct val="85000"/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en-US" sz="1900" spc="-20"/>
              <a:t>Master-</a:t>
            </a:r>
            <a:r>
              <a:rPr lang="en-US" sz="1900"/>
              <a:t>slave</a:t>
            </a:r>
            <a:r>
              <a:rPr lang="en-US" sz="1900" spc="-20"/>
              <a:t> </a:t>
            </a:r>
            <a:r>
              <a:rPr lang="en-US" sz="1900" spc="-10"/>
              <a:t>paradigm</a:t>
            </a:r>
            <a:endParaRPr lang="en-US" sz="1900"/>
          </a:p>
          <a:p>
            <a:pPr marL="755015" marR="90805" lvl="1" indent="-228600">
              <a:lnSpc>
                <a:spcPct val="90000"/>
              </a:lnSpc>
              <a:spcBef>
                <a:spcPts val="675"/>
              </a:spcBef>
              <a:buClr>
                <a:schemeClr val="accent1">
                  <a:lumMod val="75000"/>
                </a:schemeClr>
              </a:buClr>
              <a:buSzPct val="85000"/>
              <a:buFont typeface="Arial" panose="020B0604020202020204" pitchFamily="34" charset="0"/>
              <a:buChar char="•"/>
              <a:tabLst>
                <a:tab pos="756285" algn="l"/>
              </a:tabLst>
            </a:pPr>
            <a:r>
              <a:rPr lang="en-US" sz="1900"/>
              <a:t>One</a:t>
            </a:r>
            <a:r>
              <a:rPr lang="en-US" sz="1900" spc="-15"/>
              <a:t> </a:t>
            </a:r>
            <a:r>
              <a:rPr lang="en-US" sz="1900"/>
              <a:t>processor</a:t>
            </a:r>
            <a:r>
              <a:rPr lang="en-US" sz="1900" spc="-10"/>
              <a:t> </a:t>
            </a:r>
            <a:r>
              <a:rPr lang="en-US" sz="1900"/>
              <a:t>is</a:t>
            </a:r>
            <a:r>
              <a:rPr lang="en-US" sz="1900" spc="-15"/>
              <a:t> </a:t>
            </a:r>
            <a:r>
              <a:rPr lang="en-US" sz="1900"/>
              <a:t>the</a:t>
            </a:r>
            <a:r>
              <a:rPr lang="en-US" sz="1900" spc="-30"/>
              <a:t> </a:t>
            </a:r>
            <a:r>
              <a:rPr lang="en-US" sz="1900"/>
              <a:t>master;</a:t>
            </a:r>
            <a:r>
              <a:rPr lang="en-US" sz="1900" spc="-15"/>
              <a:t> </a:t>
            </a:r>
            <a:r>
              <a:rPr lang="en-US" sz="1900"/>
              <a:t>allocates</a:t>
            </a:r>
            <a:r>
              <a:rPr lang="en-US" sz="1900" spc="-25"/>
              <a:t> </a:t>
            </a:r>
            <a:r>
              <a:rPr lang="en-US" sz="1900"/>
              <a:t>tasks</a:t>
            </a:r>
            <a:r>
              <a:rPr lang="en-US" sz="1900" spc="-20"/>
              <a:t> </a:t>
            </a:r>
            <a:r>
              <a:rPr lang="en-US" sz="1900"/>
              <a:t>to</a:t>
            </a:r>
            <a:r>
              <a:rPr lang="en-US" sz="1900" spc="-15"/>
              <a:t> </a:t>
            </a:r>
            <a:r>
              <a:rPr lang="en-US" sz="1900"/>
              <a:t>other</a:t>
            </a:r>
            <a:r>
              <a:rPr lang="en-US" sz="1900" spc="-15"/>
              <a:t> </a:t>
            </a:r>
            <a:r>
              <a:rPr lang="en-US" sz="1900" spc="-10"/>
              <a:t>processors, 	</a:t>
            </a:r>
            <a:r>
              <a:rPr lang="en-US" sz="1900"/>
              <a:t>maintains</a:t>
            </a:r>
            <a:r>
              <a:rPr lang="en-US" sz="1900" spc="-35"/>
              <a:t> </a:t>
            </a:r>
            <a:r>
              <a:rPr lang="en-US" sz="1900"/>
              <a:t>batch</a:t>
            </a:r>
            <a:r>
              <a:rPr lang="en-US" sz="1900" spc="-35"/>
              <a:t> </a:t>
            </a:r>
            <a:r>
              <a:rPr lang="en-US" sz="1900"/>
              <a:t>queue</a:t>
            </a:r>
            <a:r>
              <a:rPr lang="en-US" sz="1900" spc="-30"/>
              <a:t> </a:t>
            </a:r>
            <a:r>
              <a:rPr lang="en-US" sz="1900"/>
              <a:t>of</a:t>
            </a:r>
            <a:r>
              <a:rPr lang="en-US" sz="1900" spc="-35"/>
              <a:t> </a:t>
            </a:r>
            <a:r>
              <a:rPr lang="en-US" sz="1900"/>
              <a:t>submitted</a:t>
            </a:r>
            <a:r>
              <a:rPr lang="en-US" sz="1900" spc="-35"/>
              <a:t> </a:t>
            </a:r>
            <a:r>
              <a:rPr lang="en-US" sz="1900"/>
              <a:t>jobs,</a:t>
            </a:r>
            <a:r>
              <a:rPr lang="en-US" sz="1900" spc="-45"/>
              <a:t> </a:t>
            </a:r>
            <a:r>
              <a:rPr lang="en-US" sz="1900"/>
              <a:t>handles</a:t>
            </a:r>
            <a:r>
              <a:rPr lang="en-US" sz="1900" spc="-40"/>
              <a:t> </a:t>
            </a:r>
            <a:r>
              <a:rPr lang="en-US" sz="1900"/>
              <a:t>interface</a:t>
            </a:r>
            <a:r>
              <a:rPr lang="en-US" sz="1900" spc="-35"/>
              <a:t> </a:t>
            </a:r>
            <a:r>
              <a:rPr lang="en-US" sz="1900" spc="-25"/>
              <a:t>to 	</a:t>
            </a:r>
            <a:r>
              <a:rPr lang="en-US" sz="1900" spc="-10"/>
              <a:t>users</a:t>
            </a:r>
            <a:endParaRPr lang="en-US" sz="1900"/>
          </a:p>
          <a:p>
            <a:pPr marL="755015" marR="5080" lvl="1" indent="-228600">
              <a:lnSpc>
                <a:spcPct val="90000"/>
              </a:lnSpc>
              <a:spcBef>
                <a:spcPts val="675"/>
              </a:spcBef>
              <a:buClr>
                <a:schemeClr val="accent1">
                  <a:lumMod val="75000"/>
                </a:schemeClr>
              </a:buClr>
              <a:buSzPct val="85000"/>
              <a:buFont typeface="Arial" panose="020B0604020202020204" pitchFamily="34" charset="0"/>
              <a:buChar char="•"/>
              <a:tabLst>
                <a:tab pos="756285" algn="l"/>
              </a:tabLst>
            </a:pPr>
            <a:r>
              <a:rPr lang="en-US" sz="1900"/>
              <a:t>Master</a:t>
            </a:r>
            <a:r>
              <a:rPr lang="en-US" sz="1900" spc="-25"/>
              <a:t> </a:t>
            </a:r>
            <a:r>
              <a:rPr lang="en-US" sz="1900"/>
              <a:t>has</a:t>
            </a:r>
            <a:r>
              <a:rPr lang="en-US" sz="1900" spc="-20"/>
              <a:t> </a:t>
            </a:r>
            <a:r>
              <a:rPr lang="en-US" sz="1900"/>
              <a:t>libraries</a:t>
            </a:r>
            <a:r>
              <a:rPr lang="en-US" sz="1900" spc="-30"/>
              <a:t> </a:t>
            </a:r>
            <a:r>
              <a:rPr lang="en-US" sz="1900"/>
              <a:t>to</a:t>
            </a:r>
            <a:r>
              <a:rPr lang="en-US" sz="1900" spc="-25"/>
              <a:t> </a:t>
            </a:r>
            <a:r>
              <a:rPr lang="en-US" sz="1900"/>
              <a:t>handle</a:t>
            </a:r>
            <a:r>
              <a:rPr lang="en-US" sz="1900" spc="-25"/>
              <a:t> </a:t>
            </a:r>
            <a:r>
              <a:rPr lang="en-US" sz="1900" spc="-10"/>
              <a:t>message-</a:t>
            </a:r>
            <a:r>
              <a:rPr lang="en-US" sz="1900"/>
              <a:t>based</a:t>
            </a:r>
            <a:r>
              <a:rPr lang="en-US" sz="1900" spc="-20"/>
              <a:t> </a:t>
            </a:r>
            <a:r>
              <a:rPr lang="en-US" sz="1900"/>
              <a:t>communication</a:t>
            </a:r>
            <a:r>
              <a:rPr lang="en-US" sz="1900" spc="-20"/>
              <a:t> </a:t>
            </a:r>
            <a:r>
              <a:rPr lang="en-US" sz="1900" spc="-25"/>
              <a:t>or 	</a:t>
            </a:r>
            <a:r>
              <a:rPr lang="en-US" sz="1900"/>
              <a:t>other</a:t>
            </a:r>
            <a:r>
              <a:rPr lang="en-US" sz="1900" spc="-40"/>
              <a:t> </a:t>
            </a:r>
            <a:r>
              <a:rPr lang="en-US" sz="1900"/>
              <a:t>features</a:t>
            </a:r>
            <a:r>
              <a:rPr lang="en-US" sz="1900" spc="-25"/>
              <a:t> </a:t>
            </a:r>
            <a:r>
              <a:rPr lang="en-US" sz="1900"/>
              <a:t>(the</a:t>
            </a:r>
            <a:r>
              <a:rPr lang="en-US" sz="1900" spc="-20"/>
              <a:t> </a:t>
            </a:r>
            <a:r>
              <a:rPr lang="en-US" sz="1900" spc="-10"/>
              <a:t>middleware).</a:t>
            </a:r>
            <a:endParaRPr lang="en-US" sz="190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xfrm>
            <a:off x="8732520" y="6356350"/>
            <a:ext cx="319938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1D60167-4931-47E6-BA6A-407CBD079E47}" type="slidenum">
              <a:rPr lang="en-US" b="1" spc="-25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 b="1" spc="-25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eowulf Cluster Computing at MTU">
            <a:extLst>
              <a:ext uri="{FF2B5EF4-FFF2-40B4-BE49-F238E27FC236}">
                <a16:creationId xmlns:a16="http://schemas.microsoft.com/office/drawing/2014/main" id="{A98C2C04-1BDF-C9A7-A54A-37076B5F490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0" b="16440"/>
          <a:stretch>
            <a:fillRect/>
          </a:stretch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0" name="Rectangle 205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709C9C-E418-712B-9801-38395C912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cap="all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Clusters</a:t>
            </a:r>
            <a:r>
              <a:rPr lang="en-US" sz="3600" cap="all" spc="-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cap="all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– </a:t>
            </a:r>
            <a:r>
              <a:rPr lang="en-US" sz="3600" u="sng" cap="all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rgbClr val="CCCCFF"/>
                  </a:solidFill>
                </a:uFill>
                <a:hlinkClick r:id="rId4"/>
              </a:rPr>
              <a:t>Beowulf</a:t>
            </a:r>
            <a:r>
              <a:rPr lang="en-US" sz="3600" u="sng" cap="all" spc="-10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rgbClr val="CCCCFF"/>
                  </a:solidFill>
                </a:uFill>
                <a:hlinkClick r:id="rId4"/>
              </a:rPr>
              <a:t> model</a:t>
            </a:r>
            <a:r>
              <a:rPr lang="en-US" sz="3600" u="sng" cap="all" spc="-10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rgbClr val="CCCCFF"/>
                  </a:solidFill>
                </a:uFill>
              </a:rPr>
              <a:t> at MTU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061" name="Straight Connector 206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9" name="Straight Connector 205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7916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48259" rIns="0" bIns="0" rtlCol="0">
            <a:spAutoFit/>
          </a:bodyPr>
          <a:lstStyle/>
          <a:p>
            <a:pPr marL="756285">
              <a:lnSpc>
                <a:spcPct val="100000"/>
              </a:lnSpc>
              <a:spcBef>
                <a:spcPts val="105"/>
              </a:spcBef>
            </a:pPr>
            <a:r>
              <a:rPr dirty="0"/>
              <a:t>Cluster</a:t>
            </a:r>
            <a:r>
              <a:rPr spc="-20" dirty="0"/>
              <a:t> </a:t>
            </a:r>
            <a:r>
              <a:rPr dirty="0"/>
              <a:t>Computing</a:t>
            </a:r>
            <a:r>
              <a:rPr spc="-15" dirty="0"/>
              <a:t> </a:t>
            </a:r>
            <a:r>
              <a:rPr spc="-10" dirty="0"/>
              <a:t>Systems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spc="-25" dirty="0"/>
              <a:t>8</a:t>
            </a:fld>
            <a:endParaRPr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993139" y="2001138"/>
            <a:ext cx="91186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5600" algn="l"/>
              </a:tabLst>
            </a:pPr>
            <a:r>
              <a:rPr sz="3200" spc="-25" dirty="0">
                <a:latin typeface="Times New Roman"/>
                <a:cs typeface="Times New Roman"/>
              </a:rPr>
              <a:t>Fig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91802" y="2058145"/>
            <a:ext cx="8319134" cy="450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95"/>
              </a:lnSpc>
            </a:pPr>
            <a:r>
              <a:rPr sz="3200" dirty="0">
                <a:latin typeface="Times New Roman"/>
                <a:cs typeface="Times New Roman"/>
              </a:rPr>
              <a:t>ure</a:t>
            </a:r>
            <a:r>
              <a:rPr sz="3200" spc="-4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1-6.</a:t>
            </a:r>
            <a:r>
              <a:rPr sz="3200" spc="-2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An</a:t>
            </a:r>
            <a:r>
              <a:rPr sz="3200" spc="-1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example</a:t>
            </a:r>
            <a:r>
              <a:rPr sz="3200" spc="-4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of</a:t>
            </a:r>
            <a:r>
              <a:rPr sz="3200" spc="-2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a</a:t>
            </a:r>
            <a:r>
              <a:rPr sz="3200" spc="-1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cluster</a:t>
            </a:r>
            <a:r>
              <a:rPr sz="3200" spc="-2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computing</a:t>
            </a:r>
            <a:r>
              <a:rPr sz="3200" spc="-50" dirty="0">
                <a:latin typeface="Times New Roman"/>
                <a:cs typeface="Times New Roman"/>
              </a:rPr>
              <a:t> </a:t>
            </a:r>
            <a:r>
              <a:rPr sz="3200" spc="-10" dirty="0">
                <a:latin typeface="Times New Roman"/>
                <a:cs typeface="Times New Roman"/>
              </a:rPr>
              <a:t>system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197966" y="2001138"/>
            <a:ext cx="12763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0" dirty="0">
                <a:latin typeface="Times New Roman"/>
                <a:cs typeface="Times New Roman"/>
              </a:rPr>
              <a:t>.</a:t>
            </a:r>
            <a:endParaRPr sz="3200">
              <a:latin typeface="Times New Roman"/>
              <a:cs typeface="Times New Roman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94738" y="2808242"/>
            <a:ext cx="8002524" cy="308152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471293" y="6097761"/>
            <a:ext cx="71259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Arial MT"/>
                <a:cs typeface="Arial MT"/>
              </a:rPr>
              <a:t>An</a:t>
            </a:r>
            <a:r>
              <a:rPr sz="2400" spc="-8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example</a:t>
            </a:r>
            <a:r>
              <a:rPr sz="2400" spc="-4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of</a:t>
            </a:r>
            <a:r>
              <a:rPr sz="2400" spc="-9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</a:t>
            </a:r>
            <a:r>
              <a:rPr sz="2400" spc="-7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(Beowolf)</a:t>
            </a:r>
            <a:r>
              <a:rPr sz="2400" spc="-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cluster</a:t>
            </a:r>
            <a:r>
              <a:rPr sz="2400" spc="-6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computing</a:t>
            </a:r>
            <a:r>
              <a:rPr sz="2400" spc="-60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system</a:t>
            </a:r>
            <a:endParaRPr sz="24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 vert="horz" wrap="square" lIns="0" tIns="548259" rIns="0" bIns="0" rtlCol="0">
            <a:spAutoFit/>
          </a:bodyPr>
          <a:lstStyle/>
          <a:p>
            <a:pPr marL="1051560">
              <a:lnSpc>
                <a:spcPct val="100000"/>
              </a:lnSpc>
              <a:spcBef>
                <a:spcPts val="105"/>
              </a:spcBef>
            </a:pPr>
            <a:r>
              <a:rPr lang="en-AU"/>
              <a:t>Grid</a:t>
            </a:r>
            <a:r>
              <a:rPr lang="en-AU" spc="-5"/>
              <a:t> </a:t>
            </a:r>
            <a:r>
              <a:rPr lang="en-AU"/>
              <a:t>Computing</a:t>
            </a:r>
            <a:r>
              <a:rPr lang="en-AU" spc="-20"/>
              <a:t> </a:t>
            </a:r>
            <a:r>
              <a:rPr lang="en-AU" spc="-10"/>
              <a:t>Systems</a:t>
            </a:r>
            <a:endParaRPr lang="en-AU" spc="-10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lang="en-AU" spc="-25" smtClean="0"/>
              <a:t>9</a:t>
            </a:fld>
            <a:endParaRPr lang="en-AU" spc="-25" dirty="0"/>
          </a:p>
        </p:txBody>
      </p:sp>
      <p:graphicFrame>
        <p:nvGraphicFramePr>
          <p:cNvPr id="15" name="object 3">
            <a:extLst>
              <a:ext uri="{FF2B5EF4-FFF2-40B4-BE49-F238E27FC236}">
                <a16:creationId xmlns:a16="http://schemas.microsoft.com/office/drawing/2014/main" id="{9B3039A6-AF3B-E7D6-4E22-E3E08ED1E0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6941387"/>
              </p:ext>
            </p:extLst>
          </p:nvPr>
        </p:nvGraphicFramePr>
        <p:xfrm>
          <a:off x="993140" y="1904212"/>
          <a:ext cx="6096000" cy="3927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BB7D1C3-68CA-9869-A77D-FBC0B44D4CB5}"/>
              </a:ext>
            </a:extLst>
          </p:cNvPr>
          <p:cNvSpPr txBox="1"/>
          <p:nvPr/>
        </p:nvSpPr>
        <p:spPr>
          <a:xfrm>
            <a:off x="7431313" y="2241567"/>
            <a:ext cx="449942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1" dirty="0"/>
              <a:t>Grid Computing Systems</a:t>
            </a:r>
            <a:r>
              <a:rPr lang="en-AU" dirty="0"/>
              <a:t> are distributed computing systems in which geographically distributed and heterogeneous computing resources (such as servers, storage, and networks) are connected and coordinated to work together as a single virtual system to solve large-scale computational problems.</a:t>
            </a:r>
          </a:p>
          <a:p>
            <a:r>
              <a:rPr lang="en-AU" dirty="0"/>
              <a:t>In grid computing, resources belonging to different organizations and administrative domains are shared and pooled to achieve high performance and efficiency.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</TotalTime>
  <Words>2031</Words>
  <Application>Microsoft Macintosh PowerPoint</Application>
  <PresentationFormat>Widescreen</PresentationFormat>
  <Paragraphs>231</Paragraphs>
  <Slides>40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Aptos</vt:lpstr>
      <vt:lpstr>Aptos Display</vt:lpstr>
      <vt:lpstr>Arial</vt:lpstr>
      <vt:lpstr>Arial MT</vt:lpstr>
      <vt:lpstr>Calibri</vt:lpstr>
      <vt:lpstr>Times New Roman</vt:lpstr>
      <vt:lpstr>Wingdings</vt:lpstr>
      <vt:lpstr>Office Theme</vt:lpstr>
      <vt:lpstr>Types of Distributed Systems</vt:lpstr>
      <vt:lpstr>Types of Distributed Systems</vt:lpstr>
      <vt:lpstr>Distributed Computing Systems</vt:lpstr>
      <vt:lpstr>Cluster Computing</vt:lpstr>
      <vt:lpstr>Cluster Types &amp; Uses</vt:lpstr>
      <vt:lpstr>Clusters – Beowulf model</vt:lpstr>
      <vt:lpstr>Clusters – Beowulf model at MTU</vt:lpstr>
      <vt:lpstr>Cluster Computing Systems</vt:lpstr>
      <vt:lpstr>Grid Computing Systems</vt:lpstr>
      <vt:lpstr>Key Characteristics of Grid Computing Systems</vt:lpstr>
      <vt:lpstr>Grids</vt:lpstr>
      <vt:lpstr>A Proposed Architecture for Grid Systems</vt:lpstr>
      <vt:lpstr>OGSA – Another Grid Architecture</vt:lpstr>
      <vt:lpstr>Globus Toolkit</vt:lpstr>
      <vt:lpstr>Cloud Computing</vt:lpstr>
      <vt:lpstr>Slides for Students</vt:lpstr>
      <vt:lpstr>Types of Distributed Systems</vt:lpstr>
      <vt:lpstr>Distributed Information Systems</vt:lpstr>
      <vt:lpstr>Transaction Processing Systems</vt:lpstr>
      <vt:lpstr>Transaction Processing Systems</vt:lpstr>
      <vt:lpstr>Transactions</vt:lpstr>
      <vt:lpstr>Nested Transactions</vt:lpstr>
      <vt:lpstr>Transaction Processing Systems</vt:lpstr>
      <vt:lpstr>Implementing Transactions</vt:lpstr>
      <vt:lpstr>Enterprise Application Integration</vt:lpstr>
      <vt:lpstr>Enterprise Application Integration</vt:lpstr>
      <vt:lpstr>Distributed Pervasive Systems</vt:lpstr>
      <vt:lpstr>Home System</vt:lpstr>
      <vt:lpstr>Electronic Health Care Systems</vt:lpstr>
      <vt:lpstr>Sensor Networks</vt:lpstr>
      <vt:lpstr>Sensor Networks</vt:lpstr>
      <vt:lpstr>Sensor Networks</vt:lpstr>
      <vt:lpstr>Summary – Types of Systems</vt:lpstr>
      <vt:lpstr>Additional Slides</vt:lpstr>
      <vt:lpstr>CORBA</vt:lpstr>
      <vt:lpstr>ONC RPC</vt:lpstr>
      <vt:lpstr>Simple Object Access Protocol</vt:lpstr>
      <vt:lpstr>Historical Perspective - MPPs</vt:lpstr>
      <vt:lpstr>Historical Perspective - NOWs</vt:lpstr>
      <vt:lpstr>Other Grid 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rafiullah khan</dc:creator>
  <cp:lastModifiedBy>rafiullah khan</cp:lastModifiedBy>
  <cp:revision>20</cp:revision>
  <dcterms:created xsi:type="dcterms:W3CDTF">2026-01-27T13:44:52Z</dcterms:created>
  <dcterms:modified xsi:type="dcterms:W3CDTF">2026-01-29T14:02:46Z</dcterms:modified>
</cp:coreProperties>
</file>